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0" r:id="rId3"/>
    <p:sldId id="268" r:id="rId4"/>
    <p:sldId id="274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75" d="100"/>
          <a:sy n="75" d="100"/>
        </p:scale>
        <p:origin x="60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876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176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25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369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058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929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869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476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44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100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150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56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91337"/>
            <a:ext cx="9144000" cy="2387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accent5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情報統計力学</a:t>
            </a:r>
            <a:r>
              <a:rPr kumimoji="1" lang="en-US" altLang="ja-JP" dirty="0" smtClean="0">
                <a:solidFill>
                  <a:schemeClr val="accent5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1" lang="en-US" altLang="ja-JP" dirty="0" smtClean="0">
                <a:solidFill>
                  <a:schemeClr val="accent5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dirty="0" smtClean="0">
                <a:solidFill>
                  <a:schemeClr val="accent5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上江洌　達也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759825" y="3017520"/>
            <a:ext cx="8478981" cy="2693323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kumimoji="1" lang="ja-JP" altLang="en-US" u="sng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遠隔講義　講義受講の注意点</a:t>
            </a:r>
            <a:endParaRPr kumimoji="1" lang="en-US" altLang="ja-JP" u="sng" dirty="0" smtClean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r>
              <a:rPr lang="ja-JP" altLang="en-US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ミーティング参加時の名前は、フルネームで入力してください。</a:t>
            </a:r>
            <a:endParaRPr lang="en-US" altLang="ja-JP" dirty="0" smtClean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r>
              <a:rPr lang="ja-JP" altLang="en-US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・「音声」ミュートにしてください。</a:t>
            </a:r>
            <a:endParaRPr lang="en-US" altLang="ja-JP" dirty="0" smtClean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r>
              <a:rPr lang="ja-JP" altLang="en-US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en-US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「ビデオ」停止してください。</a:t>
            </a:r>
            <a:endParaRPr lang="en-US" altLang="ja-JP" dirty="0" smtClean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r>
              <a:rPr lang="ja-JP" altLang="en-US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・「チャット」出欠確認のため学籍番号、名前を入力してください。</a:t>
            </a:r>
            <a:endParaRPr lang="en-US" altLang="ja-JP" dirty="0" smtClean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endParaRPr lang="en-US" altLang="ja-JP" dirty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r>
              <a:rPr lang="ja-JP" altLang="en-US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＊発言を行う場合のみ、「音声」「ビデオ」を</a:t>
            </a:r>
            <a:r>
              <a:rPr lang="en-US" altLang="ja-JP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ON</a:t>
            </a:r>
            <a:r>
              <a:rPr lang="ja-JP" altLang="en-US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にしてください。</a:t>
            </a:r>
            <a:endParaRPr lang="en-US" altLang="ja-JP" dirty="0" smtClean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429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情報統計力学の質問</a:t>
            </a:r>
            <a:endParaRPr kumimoji="1" lang="ja-JP" altLang="en-US" b="1" dirty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6</a:t>
            </a:r>
            <a:r>
              <a:rPr kumimoji="1" lang="ja-JP" altLang="en-US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月</a:t>
            </a:r>
            <a:r>
              <a:rPr kumimoji="1" lang="en-US" altLang="ja-JP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16</a:t>
            </a:r>
            <a:r>
              <a:rPr kumimoji="1" lang="ja-JP" altLang="en-US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日（火）　</a:t>
            </a:r>
            <a:r>
              <a:rPr kumimoji="1" lang="en-US" altLang="ja-JP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2020</a:t>
            </a:r>
            <a:r>
              <a:rPr kumimoji="1" lang="ja-JP" altLang="en-US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endParaRPr kumimoji="1" lang="ja-JP" altLang="en-US" b="1" dirty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069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5232" y="1862667"/>
            <a:ext cx="8085666" cy="2540001"/>
          </a:xfrm>
        </p:spPr>
        <p:txBody>
          <a:bodyPr>
            <a:noAutofit/>
          </a:bodyPr>
          <a:lstStyle/>
          <a:p>
            <a:r>
              <a:rPr kumimoji="1" lang="ja-JP" altLang="en-US" sz="1800" b="1" dirty="0" smtClean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答</a:t>
            </a:r>
            <a:endParaRPr kumimoji="1" lang="en-US" altLang="ja-JP" sz="1800" b="1" dirty="0" smtClean="0">
              <a:solidFill>
                <a:srgbClr val="7030A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8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Cov</a:t>
            </a: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(X,Y)=E[(X-E(X))(Y-E(Y))]=E[XY-XE(Y)-E(X)Y+E(X)E(Y)]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800" b="1" dirty="0" smtClean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=E[XY]-E[XE(Y)]-E[E(X)Y]+E[E(X)E(Y)].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期待値 </a:t>
            </a:r>
            <a:r>
              <a:rPr kumimoji="0" lang="en-US" altLang="ja-JP" sz="1800" b="1" dirty="0" smtClean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E[X],E[Y]</a:t>
            </a:r>
            <a:r>
              <a:rPr kumimoji="0" lang="ja-JP" altLang="en-US" sz="1800" b="1" dirty="0" smtClean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は定数なので、期待値の計算の外に出せる。</a:t>
            </a:r>
            <a:endParaRPr kumimoji="0" lang="en-US" altLang="ja-JP" sz="1800" b="1" dirty="0" smtClean="0">
              <a:solidFill>
                <a:srgbClr val="7030A0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800" b="1" dirty="0" smtClean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例えば、</a:t>
            </a:r>
            <a:r>
              <a:rPr kumimoji="0" lang="en-US" altLang="ja-JP" sz="1800" b="1" dirty="0" smtClean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a</a:t>
            </a:r>
            <a:r>
              <a:rPr kumimoji="0" lang="ja-JP" altLang="en-US" sz="1800" b="1" dirty="0" smtClean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を定数とすれば、</a:t>
            </a:r>
            <a:r>
              <a:rPr kumimoji="0" lang="en-US" altLang="ja-JP" sz="1800" b="1" dirty="0" smtClean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E(</a:t>
            </a:r>
            <a:r>
              <a:rPr kumimoji="0" lang="en-US" altLang="ja-JP" sz="1800" b="1" dirty="0" err="1" smtClean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aX</a:t>
            </a:r>
            <a:r>
              <a:rPr kumimoji="0" lang="en-US" altLang="ja-JP" sz="1800" b="1" dirty="0" smtClean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)</a:t>
            </a:r>
            <a:r>
              <a:rPr kumimoji="0" lang="ja-JP" altLang="en-US" sz="1800" b="1" dirty="0" smtClean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＝</a:t>
            </a:r>
            <a:r>
              <a:rPr kumimoji="0" lang="en-US" altLang="ja-JP" sz="1800" b="1" dirty="0" smtClean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E(</a:t>
            </a:r>
            <a:r>
              <a:rPr kumimoji="0" lang="en-US" altLang="ja-JP" sz="1800" b="1" dirty="0" err="1" smtClean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Xa</a:t>
            </a:r>
            <a:r>
              <a:rPr kumimoji="0" lang="en-US" altLang="ja-JP" sz="1800" b="1" dirty="0" smtClean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)=</a:t>
            </a:r>
            <a:r>
              <a:rPr kumimoji="0" lang="en-US" altLang="ja-JP" sz="1800" b="1" dirty="0" err="1" smtClean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aE</a:t>
            </a:r>
            <a:r>
              <a:rPr kumimoji="0" lang="en-US" altLang="ja-JP" sz="1800" b="1" dirty="0" smtClean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(X), E(a)=</a:t>
            </a:r>
            <a:r>
              <a:rPr kumimoji="0" lang="en-US" altLang="ja-JP" sz="1800" b="1" dirty="0" err="1" smtClean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aE</a:t>
            </a:r>
            <a:r>
              <a:rPr kumimoji="0" lang="en-US" altLang="ja-JP" sz="1800" b="1" dirty="0" smtClean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(1)=a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800" b="1" dirty="0" smtClean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よって、</a:t>
            </a:r>
            <a:endParaRPr kumimoji="0" lang="en-US" altLang="ja-JP" sz="1800" b="1" dirty="0" smtClean="0">
              <a:solidFill>
                <a:srgbClr val="7030A0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800" b="1" dirty="0" err="1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Cov</a:t>
            </a:r>
            <a:r>
              <a:rPr kumimoji="0" lang="en-US" altLang="ja-JP" sz="1800" b="1" dirty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(X,Y</a:t>
            </a:r>
            <a:r>
              <a:rPr kumimoji="0" lang="en-US" altLang="ja-JP" sz="1800" b="1" dirty="0" smtClean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)=</a:t>
            </a:r>
            <a:r>
              <a:rPr kumimoji="0" lang="en-US" altLang="ja-JP" sz="1800" b="1" dirty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E[XY</a:t>
            </a:r>
            <a:r>
              <a:rPr kumimoji="0" lang="en-US" altLang="ja-JP" sz="1800" b="1" dirty="0" smtClean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]-E(X)E(Y)- E(X)E(Y)+E(X)E(Y)=</a:t>
            </a:r>
            <a:r>
              <a:rPr kumimoji="0" lang="en-US" altLang="ja-JP" sz="1800" b="1" dirty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 E[XY]-</a:t>
            </a:r>
            <a:r>
              <a:rPr kumimoji="0" lang="en-US" altLang="ja-JP" sz="1800" b="1" dirty="0" smtClean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E(X)E(Y).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51165" y="184666"/>
            <a:ext cx="9161701" cy="5914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kumimoji="0" lang="ja-JP" altLang="ja-JP" sz="1800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＜</a:t>
            </a:r>
            <a: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質問1＞</a:t>
            </a:r>
            <a: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No.5の3ページの式(10)の示し方が分からなかったので教えていただきたいです。</a:t>
            </a:r>
            <a: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最初p(x_i,y_j)=p_X(x_i)p_Y(y_j)と分解して証明していたのですが、この分け</a:t>
            </a:r>
            <a: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方はXYが独立でないと使えないことに気づきました。独立でなくても示せる方法</a:t>
            </a:r>
            <a: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を教えてください</a:t>
            </a:r>
            <a:r>
              <a:rPr kumimoji="0" lang="ja-JP" altLang="ja-JP" sz="1800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。</a:t>
            </a:r>
            <a:r>
              <a:rPr kumimoji="0" lang="en-US" altLang="ja-JP" sz="1800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/>
            </a:r>
            <a:br>
              <a:rPr kumimoji="0" lang="en-US" altLang="ja-JP" sz="1800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</a:br>
            <a:r>
              <a:rPr kumimoji="0" lang="en-US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0" lang="en-US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0" lang="en-US" altLang="ja-JP" sz="1800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0" lang="en-US" altLang="ja-JP" sz="1800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0" lang="en-US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0" lang="en-US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0" lang="en-US" altLang="ja-JP" sz="1800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0" lang="en-US" altLang="ja-JP" sz="1800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0" lang="en-US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0" lang="en-US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0" lang="en-US" altLang="ja-JP" sz="1800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0" lang="en-US" altLang="ja-JP" sz="1800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0" lang="en-US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0" lang="en-US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0" lang="en-US" altLang="ja-JP" sz="1800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0" lang="en-US" altLang="ja-JP" sz="1800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＜質問2＞</a:t>
            </a:r>
            <a: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No.3の1ページの問題、[健診2回で乳がんと判定されたとき、乳がんでない確率]</a:t>
            </a:r>
            <a: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と「健診3回で乳がんと判定されたとき乳がんである確率」の答えを教えて頂き</a:t>
            </a:r>
            <a: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たいです。私の計算では、前者は42％、後者は９５%になりました</a:t>
            </a:r>
            <a:r>
              <a:rPr kumimoji="0" lang="ja-JP" altLang="ja-JP" sz="1800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。</a:t>
            </a:r>
            <a:r>
              <a:rPr kumimoji="0" lang="en-US" altLang="ja-JP" sz="1800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/>
            </a:r>
            <a:br>
              <a:rPr kumimoji="0" lang="en-US" altLang="ja-JP" sz="1800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</a:br>
            <a: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0" lang="ja-JP" altLang="ja-JP" sz="1800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0" lang="ja-JP" altLang="en-US" sz="1800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  <a:r>
              <a:rPr kumimoji="0" lang="ja-JP" altLang="en-US" sz="1800" b="1" dirty="0" smtClean="0"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答　正解です。　　　</a:t>
            </a:r>
            <a:endParaRPr kumimoji="0" lang="ja-JP" altLang="ja-JP" sz="1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75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来週も、皆さんの質問をお待ちしています。前日の５</a:t>
            </a:r>
            <a:r>
              <a:rPr lang="ja-JP" altLang="en-US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時</a:t>
            </a:r>
            <a:r>
              <a:rPr kumimoji="1" lang="ja-JP" altLang="en-US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までに、メールで送って下さい。</a:t>
            </a:r>
            <a:endParaRPr kumimoji="1" lang="ja-JP" altLang="en-US" b="1" dirty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17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118</Words>
  <Application>Microsoft Office PowerPoint</Application>
  <PresentationFormat>ワイド画面</PresentationFormat>
  <Paragraphs>19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明朝</vt:lpstr>
      <vt:lpstr>游ゴシック</vt:lpstr>
      <vt:lpstr>游ゴシック Light</vt:lpstr>
      <vt:lpstr>Arial</vt:lpstr>
      <vt:lpstr>Office テーマ</vt:lpstr>
      <vt:lpstr>情報統計力学 上江洌　達也</vt:lpstr>
      <vt:lpstr>情報統計力学の質問</vt:lpstr>
      <vt:lpstr>＜質問1＞ No.5の3ページの式(10)の示し方が分からなかったので教えていただきたいです。 最初p(x_i,y_j)=p_X(x_i)p_Y(y_j)と分解して証明していたのですが、この分け 方はXYが独立でないと使えないことに気づきました。独立でなくても示せる方法 を教えてください。           ＜質問2＞ No.3の1ページの問題、[健診2回で乳がんと判定されたとき、乳がんでない確率] と「健診3回で乳がんと判定されたとき乳がんである確率」の答えを教えて頂き たいです。私の計算では、前者は42％、後者は９５%になりました。  　　　答　正解です。　　　</vt:lpstr>
      <vt:lpstr>来週も、皆さんの質問をお待ちしています。前日の５時までに、メールで送って下さい。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ベクトル解析の質問</dc:title>
  <dc:creator>owner</dc:creator>
  <cp:lastModifiedBy>owner</cp:lastModifiedBy>
  <cp:revision>32</cp:revision>
  <dcterms:created xsi:type="dcterms:W3CDTF">2020-06-08T13:26:48Z</dcterms:created>
  <dcterms:modified xsi:type="dcterms:W3CDTF">2020-06-15T11:15:03Z</dcterms:modified>
</cp:coreProperties>
</file>