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0" r:id="rId3"/>
    <p:sldId id="268" r:id="rId4"/>
    <p:sldId id="260" r:id="rId5"/>
    <p:sldId id="261" r:id="rId6"/>
    <p:sldId id="273" r:id="rId7"/>
    <p:sldId id="274" r:id="rId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0" autoAdjust="0"/>
    <p:restoredTop sz="94660"/>
  </p:normalViewPr>
  <p:slideViewPr>
    <p:cSldViewPr snapToGrid="0">
      <p:cViewPr varScale="1">
        <p:scale>
          <a:sx n="75" d="100"/>
          <a:sy n="75" d="100"/>
        </p:scale>
        <p:origin x="60" y="1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FB65984-DBFC-45C8-A7BB-013881621F04}" type="datetimeFigureOut">
              <a:rPr kumimoji="1" lang="ja-JP" altLang="en-US" smtClean="0"/>
              <a:t>2020/6/9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6A1135-466A-4034-A89D-9292BDB17A04}" type="slidenum">
              <a:rPr kumimoji="1" lang="ja-JP" altLang="en-US" smtClean="0"/>
              <a:t>‹#›</a:t>
            </a:fld>
            <a:endParaRPr kumimoji="1" lang="ja-JP" altLang="en-US"/>
          </a:p>
        </p:txBody>
      </p:sp>
    </p:spTree>
    <p:extLst>
      <p:ext uri="{BB962C8B-B14F-4D97-AF65-F5344CB8AC3E}">
        <p14:creationId xmlns:p14="http://schemas.microsoft.com/office/powerpoint/2010/main" val="1900876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FB65984-DBFC-45C8-A7BB-013881621F04}" type="datetimeFigureOut">
              <a:rPr kumimoji="1" lang="ja-JP" altLang="en-US" smtClean="0"/>
              <a:t>2020/6/9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6A1135-466A-4034-A89D-9292BDB17A04}" type="slidenum">
              <a:rPr kumimoji="1" lang="ja-JP" altLang="en-US" smtClean="0"/>
              <a:t>‹#›</a:t>
            </a:fld>
            <a:endParaRPr kumimoji="1" lang="ja-JP" altLang="en-US"/>
          </a:p>
        </p:txBody>
      </p:sp>
    </p:spTree>
    <p:extLst>
      <p:ext uri="{BB962C8B-B14F-4D97-AF65-F5344CB8AC3E}">
        <p14:creationId xmlns:p14="http://schemas.microsoft.com/office/powerpoint/2010/main" val="3981176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FB65984-DBFC-45C8-A7BB-013881621F04}" type="datetimeFigureOut">
              <a:rPr kumimoji="1" lang="ja-JP" altLang="en-US" smtClean="0"/>
              <a:t>2020/6/9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6A1135-466A-4034-A89D-9292BDB17A04}" type="slidenum">
              <a:rPr kumimoji="1" lang="ja-JP" altLang="en-US" smtClean="0"/>
              <a:t>‹#›</a:t>
            </a:fld>
            <a:endParaRPr kumimoji="1" lang="ja-JP" altLang="en-US"/>
          </a:p>
        </p:txBody>
      </p:sp>
    </p:spTree>
    <p:extLst>
      <p:ext uri="{BB962C8B-B14F-4D97-AF65-F5344CB8AC3E}">
        <p14:creationId xmlns:p14="http://schemas.microsoft.com/office/powerpoint/2010/main" val="1138253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FB65984-DBFC-45C8-A7BB-013881621F04}" type="datetimeFigureOut">
              <a:rPr kumimoji="1" lang="ja-JP" altLang="en-US" smtClean="0"/>
              <a:t>2020/6/9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6A1135-466A-4034-A89D-9292BDB17A04}" type="slidenum">
              <a:rPr kumimoji="1" lang="ja-JP" altLang="en-US" smtClean="0"/>
              <a:t>‹#›</a:t>
            </a:fld>
            <a:endParaRPr kumimoji="1" lang="ja-JP" altLang="en-US"/>
          </a:p>
        </p:txBody>
      </p:sp>
    </p:spTree>
    <p:extLst>
      <p:ext uri="{BB962C8B-B14F-4D97-AF65-F5344CB8AC3E}">
        <p14:creationId xmlns:p14="http://schemas.microsoft.com/office/powerpoint/2010/main" val="2706369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FB65984-DBFC-45C8-A7BB-013881621F04}" type="datetimeFigureOut">
              <a:rPr kumimoji="1" lang="ja-JP" altLang="en-US" smtClean="0"/>
              <a:t>2020/6/9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6A1135-466A-4034-A89D-9292BDB17A04}" type="slidenum">
              <a:rPr kumimoji="1" lang="ja-JP" altLang="en-US" smtClean="0"/>
              <a:t>‹#›</a:t>
            </a:fld>
            <a:endParaRPr kumimoji="1" lang="ja-JP" altLang="en-US"/>
          </a:p>
        </p:txBody>
      </p:sp>
    </p:spTree>
    <p:extLst>
      <p:ext uri="{BB962C8B-B14F-4D97-AF65-F5344CB8AC3E}">
        <p14:creationId xmlns:p14="http://schemas.microsoft.com/office/powerpoint/2010/main" val="1181058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FB65984-DBFC-45C8-A7BB-013881621F04}" type="datetimeFigureOut">
              <a:rPr kumimoji="1" lang="ja-JP" altLang="en-US" smtClean="0"/>
              <a:t>2020/6/9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6A1135-466A-4034-A89D-9292BDB17A04}" type="slidenum">
              <a:rPr kumimoji="1" lang="ja-JP" altLang="en-US" smtClean="0"/>
              <a:t>‹#›</a:t>
            </a:fld>
            <a:endParaRPr kumimoji="1" lang="ja-JP" altLang="en-US"/>
          </a:p>
        </p:txBody>
      </p:sp>
    </p:spTree>
    <p:extLst>
      <p:ext uri="{BB962C8B-B14F-4D97-AF65-F5344CB8AC3E}">
        <p14:creationId xmlns:p14="http://schemas.microsoft.com/office/powerpoint/2010/main" val="509929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FB65984-DBFC-45C8-A7BB-013881621F04}" type="datetimeFigureOut">
              <a:rPr kumimoji="1" lang="ja-JP" altLang="en-US" smtClean="0"/>
              <a:t>2020/6/9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26A1135-466A-4034-A89D-9292BDB17A04}" type="slidenum">
              <a:rPr kumimoji="1" lang="ja-JP" altLang="en-US" smtClean="0"/>
              <a:t>‹#›</a:t>
            </a:fld>
            <a:endParaRPr kumimoji="1" lang="ja-JP" altLang="en-US"/>
          </a:p>
        </p:txBody>
      </p:sp>
    </p:spTree>
    <p:extLst>
      <p:ext uri="{BB962C8B-B14F-4D97-AF65-F5344CB8AC3E}">
        <p14:creationId xmlns:p14="http://schemas.microsoft.com/office/powerpoint/2010/main" val="3738695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FB65984-DBFC-45C8-A7BB-013881621F04}" type="datetimeFigureOut">
              <a:rPr kumimoji="1" lang="ja-JP" altLang="en-US" smtClean="0"/>
              <a:t>2020/6/9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26A1135-466A-4034-A89D-9292BDB17A04}" type="slidenum">
              <a:rPr kumimoji="1" lang="ja-JP" altLang="en-US" smtClean="0"/>
              <a:t>‹#›</a:t>
            </a:fld>
            <a:endParaRPr kumimoji="1" lang="ja-JP" altLang="en-US"/>
          </a:p>
        </p:txBody>
      </p:sp>
    </p:spTree>
    <p:extLst>
      <p:ext uri="{BB962C8B-B14F-4D97-AF65-F5344CB8AC3E}">
        <p14:creationId xmlns:p14="http://schemas.microsoft.com/office/powerpoint/2010/main" val="1320476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FB65984-DBFC-45C8-A7BB-013881621F04}" type="datetimeFigureOut">
              <a:rPr kumimoji="1" lang="ja-JP" altLang="en-US" smtClean="0"/>
              <a:t>2020/6/9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26A1135-466A-4034-A89D-9292BDB17A04}" type="slidenum">
              <a:rPr kumimoji="1" lang="ja-JP" altLang="en-US" smtClean="0"/>
              <a:t>‹#›</a:t>
            </a:fld>
            <a:endParaRPr kumimoji="1" lang="ja-JP" altLang="en-US"/>
          </a:p>
        </p:txBody>
      </p:sp>
    </p:spTree>
    <p:extLst>
      <p:ext uri="{BB962C8B-B14F-4D97-AF65-F5344CB8AC3E}">
        <p14:creationId xmlns:p14="http://schemas.microsoft.com/office/powerpoint/2010/main" val="3304441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FB65984-DBFC-45C8-A7BB-013881621F04}" type="datetimeFigureOut">
              <a:rPr kumimoji="1" lang="ja-JP" altLang="en-US" smtClean="0"/>
              <a:t>2020/6/9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6A1135-466A-4034-A89D-9292BDB17A04}" type="slidenum">
              <a:rPr kumimoji="1" lang="ja-JP" altLang="en-US" smtClean="0"/>
              <a:t>‹#›</a:t>
            </a:fld>
            <a:endParaRPr kumimoji="1" lang="ja-JP" altLang="en-US"/>
          </a:p>
        </p:txBody>
      </p:sp>
    </p:spTree>
    <p:extLst>
      <p:ext uri="{BB962C8B-B14F-4D97-AF65-F5344CB8AC3E}">
        <p14:creationId xmlns:p14="http://schemas.microsoft.com/office/powerpoint/2010/main" val="312100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FB65984-DBFC-45C8-A7BB-013881621F04}" type="datetimeFigureOut">
              <a:rPr kumimoji="1" lang="ja-JP" altLang="en-US" smtClean="0"/>
              <a:t>2020/6/9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6A1135-466A-4034-A89D-9292BDB17A04}" type="slidenum">
              <a:rPr kumimoji="1" lang="ja-JP" altLang="en-US" smtClean="0"/>
              <a:t>‹#›</a:t>
            </a:fld>
            <a:endParaRPr kumimoji="1" lang="ja-JP" altLang="en-US"/>
          </a:p>
        </p:txBody>
      </p:sp>
    </p:spTree>
    <p:extLst>
      <p:ext uri="{BB962C8B-B14F-4D97-AF65-F5344CB8AC3E}">
        <p14:creationId xmlns:p14="http://schemas.microsoft.com/office/powerpoint/2010/main" val="652150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B65984-DBFC-45C8-A7BB-013881621F04}" type="datetimeFigureOut">
              <a:rPr kumimoji="1" lang="ja-JP" altLang="en-US" smtClean="0"/>
              <a:t>2020/6/9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6A1135-466A-4034-A89D-9292BDB17A04}" type="slidenum">
              <a:rPr kumimoji="1" lang="ja-JP" altLang="en-US" smtClean="0"/>
              <a:t>‹#›</a:t>
            </a:fld>
            <a:endParaRPr kumimoji="1" lang="ja-JP" altLang="en-US"/>
          </a:p>
        </p:txBody>
      </p:sp>
    </p:spTree>
    <p:extLst>
      <p:ext uri="{BB962C8B-B14F-4D97-AF65-F5344CB8AC3E}">
        <p14:creationId xmlns:p14="http://schemas.microsoft.com/office/powerpoint/2010/main" val="821563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91337"/>
            <a:ext cx="9144000" cy="2387600"/>
          </a:xfrm>
        </p:spPr>
        <p:txBody>
          <a:bodyPr>
            <a:normAutofit/>
          </a:bodyPr>
          <a:lstStyle/>
          <a:p>
            <a:r>
              <a:rPr kumimoji="1" lang="ja-JP" altLang="en-US" dirty="0" smtClean="0">
                <a:solidFill>
                  <a:schemeClr val="accent5">
                    <a:lumMod val="50000"/>
                  </a:schemeClr>
                </a:solidFill>
                <a:latin typeface="ＭＳ 明朝" panose="02020609040205080304" pitchFamily="17" charset="-128"/>
                <a:ea typeface="ＭＳ 明朝" panose="02020609040205080304" pitchFamily="17" charset="-128"/>
              </a:rPr>
              <a:t>情報統計力学</a:t>
            </a:r>
            <a:r>
              <a:rPr kumimoji="1" lang="en-US" altLang="ja-JP" dirty="0" smtClean="0">
                <a:solidFill>
                  <a:schemeClr val="accent5">
                    <a:lumMod val="50000"/>
                  </a:schemeClr>
                </a:solidFill>
                <a:latin typeface="ＭＳ 明朝" panose="02020609040205080304" pitchFamily="17" charset="-128"/>
                <a:ea typeface="ＭＳ 明朝" panose="02020609040205080304" pitchFamily="17" charset="-128"/>
              </a:rPr>
              <a:t/>
            </a:r>
            <a:br>
              <a:rPr kumimoji="1" lang="en-US" altLang="ja-JP" dirty="0" smtClean="0">
                <a:solidFill>
                  <a:schemeClr val="accent5">
                    <a:lumMod val="50000"/>
                  </a:schemeClr>
                </a:solidFill>
                <a:latin typeface="ＭＳ 明朝" panose="02020609040205080304" pitchFamily="17" charset="-128"/>
                <a:ea typeface="ＭＳ 明朝" panose="02020609040205080304" pitchFamily="17" charset="-128"/>
              </a:rPr>
            </a:br>
            <a:r>
              <a:rPr lang="ja-JP" altLang="en-US" dirty="0" smtClean="0">
                <a:solidFill>
                  <a:schemeClr val="accent5">
                    <a:lumMod val="50000"/>
                  </a:schemeClr>
                </a:solidFill>
                <a:latin typeface="ＭＳ 明朝" panose="02020609040205080304" pitchFamily="17" charset="-128"/>
                <a:ea typeface="ＭＳ 明朝" panose="02020609040205080304" pitchFamily="17" charset="-128"/>
              </a:rPr>
              <a:t>上江洌　達也</a:t>
            </a:r>
            <a:endParaRPr kumimoji="1" lang="ja-JP" altLang="en-US" dirty="0">
              <a:solidFill>
                <a:schemeClr val="accent5">
                  <a:lumMod val="50000"/>
                </a:schemeClr>
              </a:solidFill>
              <a:latin typeface="ＭＳ 明朝" panose="02020609040205080304" pitchFamily="17" charset="-128"/>
              <a:ea typeface="ＭＳ 明朝" panose="02020609040205080304" pitchFamily="17" charset="-128"/>
            </a:endParaRPr>
          </a:p>
        </p:txBody>
      </p:sp>
      <p:sp>
        <p:nvSpPr>
          <p:cNvPr id="3" name="サブタイトル 2"/>
          <p:cNvSpPr>
            <a:spLocks noGrp="1"/>
          </p:cNvSpPr>
          <p:nvPr>
            <p:ph type="subTitle" idx="1"/>
          </p:nvPr>
        </p:nvSpPr>
        <p:spPr>
          <a:xfrm>
            <a:off x="2759825" y="3017520"/>
            <a:ext cx="8478981" cy="2693323"/>
          </a:xfrm>
        </p:spPr>
        <p:txBody>
          <a:bodyPr>
            <a:normAutofit fontScale="85000" lnSpcReduction="10000"/>
          </a:bodyPr>
          <a:lstStyle/>
          <a:p>
            <a:pPr algn="l"/>
            <a:r>
              <a:rPr kumimoji="1" lang="ja-JP" altLang="en-US" u="sng" dirty="0" smtClean="0">
                <a:solidFill>
                  <a:srgbClr val="002060"/>
                </a:solidFill>
                <a:latin typeface="ＭＳ 明朝" panose="02020609040205080304" pitchFamily="17" charset="-128"/>
                <a:ea typeface="ＭＳ 明朝" panose="02020609040205080304" pitchFamily="17" charset="-128"/>
              </a:rPr>
              <a:t>遠隔講義　講義受講の注意点</a:t>
            </a:r>
            <a:endParaRPr kumimoji="1" lang="en-US" altLang="ja-JP" u="sng" dirty="0" smtClean="0">
              <a:solidFill>
                <a:srgbClr val="002060"/>
              </a:solidFill>
              <a:latin typeface="ＭＳ 明朝" panose="02020609040205080304" pitchFamily="17" charset="-128"/>
              <a:ea typeface="ＭＳ 明朝" panose="02020609040205080304" pitchFamily="17" charset="-128"/>
            </a:endParaRPr>
          </a:p>
          <a:p>
            <a:pPr algn="l"/>
            <a:r>
              <a:rPr lang="ja-JP" altLang="en-US" dirty="0" smtClean="0">
                <a:solidFill>
                  <a:srgbClr val="002060"/>
                </a:solidFill>
                <a:latin typeface="ＭＳ 明朝" panose="02020609040205080304" pitchFamily="17" charset="-128"/>
                <a:ea typeface="ＭＳ 明朝" panose="02020609040205080304" pitchFamily="17" charset="-128"/>
              </a:rPr>
              <a:t>ミーティング参加時の名前は、フルネームで入力してください。</a:t>
            </a:r>
            <a:endParaRPr lang="en-US" altLang="ja-JP" dirty="0" smtClean="0">
              <a:solidFill>
                <a:srgbClr val="002060"/>
              </a:solidFill>
              <a:latin typeface="ＭＳ 明朝" panose="02020609040205080304" pitchFamily="17" charset="-128"/>
              <a:ea typeface="ＭＳ 明朝" panose="02020609040205080304" pitchFamily="17" charset="-128"/>
            </a:endParaRPr>
          </a:p>
          <a:p>
            <a:pPr algn="l"/>
            <a:r>
              <a:rPr lang="ja-JP" altLang="en-US" dirty="0" smtClean="0">
                <a:solidFill>
                  <a:srgbClr val="002060"/>
                </a:solidFill>
                <a:latin typeface="ＭＳ 明朝" panose="02020609040205080304" pitchFamily="17" charset="-128"/>
                <a:ea typeface="ＭＳ 明朝" panose="02020609040205080304" pitchFamily="17" charset="-128"/>
              </a:rPr>
              <a:t>・「音声」ミュートにしてください。</a:t>
            </a:r>
            <a:endParaRPr lang="en-US" altLang="ja-JP" dirty="0" smtClean="0">
              <a:solidFill>
                <a:srgbClr val="002060"/>
              </a:solidFill>
              <a:latin typeface="ＭＳ 明朝" panose="02020609040205080304" pitchFamily="17" charset="-128"/>
              <a:ea typeface="ＭＳ 明朝" panose="02020609040205080304" pitchFamily="17" charset="-128"/>
            </a:endParaRPr>
          </a:p>
          <a:p>
            <a:pPr algn="l"/>
            <a:r>
              <a:rPr lang="ja-JP" altLang="en-US" dirty="0">
                <a:solidFill>
                  <a:srgbClr val="002060"/>
                </a:solidFill>
                <a:latin typeface="ＭＳ 明朝" panose="02020609040205080304" pitchFamily="17" charset="-128"/>
                <a:ea typeface="ＭＳ 明朝" panose="02020609040205080304" pitchFamily="17" charset="-128"/>
              </a:rPr>
              <a:t>・</a:t>
            </a:r>
            <a:r>
              <a:rPr lang="ja-JP" altLang="en-US" dirty="0" smtClean="0">
                <a:solidFill>
                  <a:srgbClr val="002060"/>
                </a:solidFill>
                <a:latin typeface="ＭＳ 明朝" panose="02020609040205080304" pitchFamily="17" charset="-128"/>
                <a:ea typeface="ＭＳ 明朝" panose="02020609040205080304" pitchFamily="17" charset="-128"/>
              </a:rPr>
              <a:t>「ビデオ」停止してください。</a:t>
            </a:r>
            <a:endParaRPr lang="en-US" altLang="ja-JP" dirty="0" smtClean="0">
              <a:solidFill>
                <a:srgbClr val="002060"/>
              </a:solidFill>
              <a:latin typeface="ＭＳ 明朝" panose="02020609040205080304" pitchFamily="17" charset="-128"/>
              <a:ea typeface="ＭＳ 明朝" panose="02020609040205080304" pitchFamily="17" charset="-128"/>
            </a:endParaRPr>
          </a:p>
          <a:p>
            <a:pPr algn="l"/>
            <a:r>
              <a:rPr lang="ja-JP" altLang="en-US" dirty="0" smtClean="0">
                <a:solidFill>
                  <a:srgbClr val="002060"/>
                </a:solidFill>
                <a:latin typeface="ＭＳ 明朝" panose="02020609040205080304" pitchFamily="17" charset="-128"/>
                <a:ea typeface="ＭＳ 明朝" panose="02020609040205080304" pitchFamily="17" charset="-128"/>
              </a:rPr>
              <a:t>・「チャット」出欠確認のため学籍番号、名前を入力してください。</a:t>
            </a:r>
            <a:endParaRPr lang="en-US" altLang="ja-JP" dirty="0" smtClean="0">
              <a:solidFill>
                <a:srgbClr val="002060"/>
              </a:solidFill>
              <a:latin typeface="ＭＳ 明朝" panose="02020609040205080304" pitchFamily="17" charset="-128"/>
              <a:ea typeface="ＭＳ 明朝" panose="02020609040205080304" pitchFamily="17" charset="-128"/>
            </a:endParaRPr>
          </a:p>
          <a:p>
            <a:pPr algn="l"/>
            <a:endParaRPr lang="en-US" altLang="ja-JP" dirty="0">
              <a:solidFill>
                <a:srgbClr val="002060"/>
              </a:solidFill>
              <a:latin typeface="ＭＳ 明朝" panose="02020609040205080304" pitchFamily="17" charset="-128"/>
              <a:ea typeface="ＭＳ 明朝" panose="02020609040205080304" pitchFamily="17" charset="-128"/>
            </a:endParaRPr>
          </a:p>
          <a:p>
            <a:pPr algn="l"/>
            <a:r>
              <a:rPr lang="ja-JP" altLang="en-US" dirty="0" smtClean="0">
                <a:solidFill>
                  <a:srgbClr val="002060"/>
                </a:solidFill>
                <a:latin typeface="ＭＳ 明朝" panose="02020609040205080304" pitchFamily="17" charset="-128"/>
                <a:ea typeface="ＭＳ 明朝" panose="02020609040205080304" pitchFamily="17" charset="-128"/>
              </a:rPr>
              <a:t>＊発言を行う場合のみ、「音声」「ビデオ」を</a:t>
            </a:r>
            <a:r>
              <a:rPr lang="en-US" altLang="ja-JP" dirty="0" smtClean="0">
                <a:solidFill>
                  <a:srgbClr val="002060"/>
                </a:solidFill>
                <a:latin typeface="ＭＳ 明朝" panose="02020609040205080304" pitchFamily="17" charset="-128"/>
                <a:ea typeface="ＭＳ 明朝" panose="02020609040205080304" pitchFamily="17" charset="-128"/>
              </a:rPr>
              <a:t>ON</a:t>
            </a:r>
            <a:r>
              <a:rPr lang="ja-JP" altLang="en-US" dirty="0" smtClean="0">
                <a:solidFill>
                  <a:srgbClr val="002060"/>
                </a:solidFill>
                <a:latin typeface="ＭＳ 明朝" panose="02020609040205080304" pitchFamily="17" charset="-128"/>
                <a:ea typeface="ＭＳ 明朝" panose="02020609040205080304" pitchFamily="17" charset="-128"/>
              </a:rPr>
              <a:t>にしてください。</a:t>
            </a:r>
            <a:endParaRPr lang="en-US" altLang="ja-JP" dirty="0" smtClean="0">
              <a:solidFill>
                <a:srgbClr val="002060"/>
              </a:solidFill>
              <a:latin typeface="ＭＳ 明朝" panose="02020609040205080304" pitchFamily="17" charset="-128"/>
              <a:ea typeface="ＭＳ 明朝" panose="02020609040205080304" pitchFamily="17" charset="-128"/>
            </a:endParaRPr>
          </a:p>
          <a:p>
            <a:pPr algn="l"/>
            <a:endParaRPr lang="en-US" altLang="ja-JP" dirty="0" smtClean="0"/>
          </a:p>
        </p:txBody>
      </p:sp>
    </p:spTree>
    <p:extLst>
      <p:ext uri="{BB962C8B-B14F-4D97-AF65-F5344CB8AC3E}">
        <p14:creationId xmlns:p14="http://schemas.microsoft.com/office/powerpoint/2010/main" val="242934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b="1" dirty="0" smtClean="0">
                <a:solidFill>
                  <a:srgbClr val="002060"/>
                </a:solidFill>
                <a:latin typeface="ＭＳ 明朝" panose="02020609040205080304" pitchFamily="17" charset="-128"/>
                <a:ea typeface="ＭＳ 明朝" panose="02020609040205080304" pitchFamily="17" charset="-128"/>
              </a:rPr>
              <a:t>情報統計力学の質問</a:t>
            </a:r>
            <a:endParaRPr kumimoji="1" lang="ja-JP" altLang="en-US" b="1" dirty="0">
              <a:solidFill>
                <a:srgbClr val="002060"/>
              </a:solidFill>
              <a:latin typeface="ＭＳ 明朝" panose="02020609040205080304" pitchFamily="17" charset="-128"/>
              <a:ea typeface="ＭＳ 明朝" panose="02020609040205080304" pitchFamily="17" charset="-128"/>
            </a:endParaRPr>
          </a:p>
        </p:txBody>
      </p:sp>
      <p:sp>
        <p:nvSpPr>
          <p:cNvPr id="3" name="サブタイトル 2"/>
          <p:cNvSpPr>
            <a:spLocks noGrp="1"/>
          </p:cNvSpPr>
          <p:nvPr>
            <p:ph type="subTitle" idx="1"/>
          </p:nvPr>
        </p:nvSpPr>
        <p:spPr/>
        <p:txBody>
          <a:bodyPr/>
          <a:lstStyle/>
          <a:p>
            <a:r>
              <a:rPr kumimoji="1" lang="en-US" altLang="ja-JP" b="1" dirty="0" smtClean="0">
                <a:solidFill>
                  <a:srgbClr val="002060"/>
                </a:solidFill>
                <a:latin typeface="ＭＳ 明朝" panose="02020609040205080304" pitchFamily="17" charset="-128"/>
                <a:ea typeface="ＭＳ 明朝" panose="02020609040205080304" pitchFamily="17" charset="-128"/>
              </a:rPr>
              <a:t>6</a:t>
            </a:r>
            <a:r>
              <a:rPr kumimoji="1" lang="ja-JP" altLang="en-US" b="1" dirty="0" smtClean="0">
                <a:solidFill>
                  <a:srgbClr val="002060"/>
                </a:solidFill>
                <a:latin typeface="ＭＳ 明朝" panose="02020609040205080304" pitchFamily="17" charset="-128"/>
                <a:ea typeface="ＭＳ 明朝" panose="02020609040205080304" pitchFamily="17" charset="-128"/>
              </a:rPr>
              <a:t>月</a:t>
            </a:r>
            <a:r>
              <a:rPr kumimoji="1" lang="en-US" altLang="ja-JP" b="1" dirty="0" smtClean="0">
                <a:solidFill>
                  <a:srgbClr val="002060"/>
                </a:solidFill>
                <a:latin typeface="ＭＳ 明朝" panose="02020609040205080304" pitchFamily="17" charset="-128"/>
                <a:ea typeface="ＭＳ 明朝" panose="02020609040205080304" pitchFamily="17" charset="-128"/>
              </a:rPr>
              <a:t>9</a:t>
            </a:r>
            <a:r>
              <a:rPr kumimoji="1" lang="ja-JP" altLang="en-US" b="1" dirty="0" smtClean="0">
                <a:solidFill>
                  <a:srgbClr val="002060"/>
                </a:solidFill>
                <a:latin typeface="ＭＳ 明朝" panose="02020609040205080304" pitchFamily="17" charset="-128"/>
                <a:ea typeface="ＭＳ 明朝" panose="02020609040205080304" pitchFamily="17" charset="-128"/>
              </a:rPr>
              <a:t>日（火）　</a:t>
            </a:r>
            <a:r>
              <a:rPr kumimoji="1" lang="en-US" altLang="ja-JP" b="1" dirty="0" smtClean="0">
                <a:solidFill>
                  <a:srgbClr val="002060"/>
                </a:solidFill>
                <a:latin typeface="ＭＳ 明朝" panose="02020609040205080304" pitchFamily="17" charset="-128"/>
                <a:ea typeface="ＭＳ 明朝" panose="02020609040205080304" pitchFamily="17" charset="-128"/>
              </a:rPr>
              <a:t>2020</a:t>
            </a:r>
            <a:r>
              <a:rPr kumimoji="1" lang="ja-JP" altLang="en-US" b="1" dirty="0" smtClean="0">
                <a:solidFill>
                  <a:srgbClr val="002060"/>
                </a:solidFill>
                <a:latin typeface="ＭＳ 明朝" panose="02020609040205080304" pitchFamily="17" charset="-128"/>
                <a:ea typeface="ＭＳ 明朝" panose="02020609040205080304" pitchFamily="17" charset="-128"/>
              </a:rPr>
              <a:t>年</a:t>
            </a:r>
            <a:endParaRPr kumimoji="1" lang="ja-JP" altLang="en-US" b="1" dirty="0">
              <a:solidFill>
                <a:srgbClr val="002060"/>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6706912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287867" y="2093596"/>
            <a:ext cx="11650133" cy="2630804"/>
          </a:xfrm>
        </p:spPr>
        <p:txBody>
          <a:bodyPr>
            <a:noAutofit/>
          </a:bodyPr>
          <a:lstStyle/>
          <a:p>
            <a:r>
              <a:rPr kumimoji="1" lang="ja-JP" altLang="en-US" sz="1800" b="1" dirty="0" smtClean="0">
                <a:solidFill>
                  <a:srgbClr val="7030A0"/>
                </a:solidFill>
                <a:latin typeface="ＭＳ 明朝" panose="02020609040205080304" pitchFamily="17" charset="-128"/>
                <a:ea typeface="ＭＳ 明朝" panose="02020609040205080304" pitchFamily="17" charset="-128"/>
              </a:rPr>
              <a:t>答</a:t>
            </a:r>
            <a:endParaRPr kumimoji="1" lang="en-US" altLang="ja-JP" sz="1800" b="1" dirty="0" smtClean="0">
              <a:solidFill>
                <a:srgbClr val="7030A0"/>
              </a:solidFill>
              <a:latin typeface="ＭＳ 明朝" panose="02020609040205080304" pitchFamily="17" charset="-128"/>
              <a:ea typeface="ＭＳ 明朝" panose="02020609040205080304" pitchFamily="17" charset="-128"/>
            </a:endParaRPr>
          </a:p>
          <a:p>
            <a:endParaRPr lang="en-US" altLang="ja-JP" sz="1800" b="1" dirty="0">
              <a:solidFill>
                <a:srgbClr val="7030A0"/>
              </a:solidFill>
              <a:latin typeface="ＭＳ 明朝" panose="02020609040205080304" pitchFamily="17" charset="-128"/>
              <a:ea typeface="ＭＳ 明朝" panose="02020609040205080304" pitchFamily="17" charset="-128"/>
            </a:endParaRPr>
          </a:p>
          <a:p>
            <a:pPr lvl="0" eaLnBrk="0" fontAlgn="base" hangingPunct="0">
              <a:lnSpc>
                <a:spcPct val="100000"/>
              </a:lnSpc>
              <a:spcBef>
                <a:spcPct val="0"/>
              </a:spcBef>
              <a:spcAft>
                <a:spcPct val="0"/>
              </a:spcAft>
            </a:pPr>
            <a:r>
              <a:rPr kumimoji="0" lang="ja-JP" altLang="ja-JP" sz="1800" b="1" i="0" u="none" strike="noStrike" cap="none" normalizeH="0" baseline="0" dirty="0" smtClean="0">
                <a:ln>
                  <a:noFill/>
                </a:ln>
                <a:solidFill>
                  <a:srgbClr val="7030A0"/>
                </a:solidFill>
                <a:effectLst/>
                <a:latin typeface="ＭＳ 明朝" panose="02020609040205080304" pitchFamily="17" charset="-128"/>
                <a:ea typeface="ＭＳ 明朝" panose="02020609040205080304" pitchFamily="17" charset="-128"/>
                <a:cs typeface="Arial" panose="020B0604020202020204" pitchFamily="34" charset="0"/>
              </a:rPr>
              <a:t>P(A)&gt;0, P(B_k)＞０　なので、（５）式で、B=B_kとすると、</a:t>
            </a:r>
            <a:br>
              <a:rPr kumimoji="0" lang="ja-JP" altLang="ja-JP" sz="1800" b="1" i="0" u="none" strike="noStrike" cap="none" normalizeH="0" baseline="0" dirty="0" smtClean="0">
                <a:ln>
                  <a:noFill/>
                </a:ln>
                <a:solidFill>
                  <a:srgbClr val="7030A0"/>
                </a:solidFill>
                <a:effectLst/>
                <a:latin typeface="ＭＳ 明朝" panose="02020609040205080304" pitchFamily="17" charset="-128"/>
                <a:ea typeface="ＭＳ 明朝" panose="02020609040205080304" pitchFamily="17" charset="-128"/>
                <a:cs typeface="Arial" panose="020B0604020202020204" pitchFamily="34" charset="0"/>
              </a:rPr>
            </a:br>
            <a:endParaRPr kumimoji="0" lang="ja-JP" altLang="ja-JP" sz="1800" b="1" i="0" u="none" strike="noStrike" cap="none" normalizeH="0" baseline="0" dirty="0" smtClean="0">
              <a:ln>
                <a:noFill/>
              </a:ln>
              <a:solidFill>
                <a:srgbClr val="7030A0"/>
              </a:solidFill>
              <a:effectLst/>
              <a:latin typeface="ＭＳ 明朝" panose="02020609040205080304" pitchFamily="17" charset="-128"/>
              <a:ea typeface="ＭＳ 明朝" panose="02020609040205080304" pitchFamily="17" charset="-128"/>
            </a:endParaRPr>
          </a:p>
          <a:p>
            <a:pPr lvl="0" eaLnBrk="0" fontAlgn="base" hangingPunct="0">
              <a:lnSpc>
                <a:spcPct val="100000"/>
              </a:lnSpc>
              <a:spcBef>
                <a:spcPct val="0"/>
              </a:spcBef>
              <a:spcAft>
                <a:spcPct val="0"/>
              </a:spcAft>
            </a:pPr>
            <a:r>
              <a:rPr kumimoji="0" lang="ja-JP" altLang="ja-JP" sz="1800" b="1" i="0" u="none" strike="noStrike" cap="none" normalizeH="0" baseline="0" dirty="0" smtClean="0">
                <a:ln>
                  <a:noFill/>
                </a:ln>
                <a:solidFill>
                  <a:srgbClr val="7030A0"/>
                </a:solidFill>
                <a:effectLst/>
                <a:latin typeface="ＭＳ 明朝" panose="02020609040205080304" pitchFamily="17" charset="-128"/>
                <a:ea typeface="ＭＳ 明朝" panose="02020609040205080304" pitchFamily="17" charset="-128"/>
                <a:cs typeface="Arial" panose="020B0604020202020204" pitchFamily="34" charset="0"/>
              </a:rPr>
              <a:t/>
            </a:r>
            <a:br>
              <a:rPr kumimoji="0" lang="ja-JP" altLang="ja-JP" sz="1800" b="1" i="0" u="none" strike="noStrike" cap="none" normalizeH="0" baseline="0" dirty="0" smtClean="0">
                <a:ln>
                  <a:noFill/>
                </a:ln>
                <a:solidFill>
                  <a:srgbClr val="7030A0"/>
                </a:solidFill>
                <a:effectLst/>
                <a:latin typeface="ＭＳ 明朝" panose="02020609040205080304" pitchFamily="17" charset="-128"/>
                <a:ea typeface="ＭＳ 明朝" panose="02020609040205080304" pitchFamily="17" charset="-128"/>
                <a:cs typeface="Arial" panose="020B0604020202020204" pitchFamily="34" charset="0"/>
              </a:rPr>
            </a:br>
            <a:endParaRPr kumimoji="0" lang="ja-JP" altLang="ja-JP" sz="1800" b="1" i="0" u="none" strike="noStrike" cap="none" normalizeH="0" baseline="0" dirty="0" smtClean="0">
              <a:ln>
                <a:noFill/>
              </a:ln>
              <a:solidFill>
                <a:srgbClr val="7030A0"/>
              </a:solidFill>
              <a:effectLst/>
              <a:latin typeface="ＭＳ 明朝" panose="02020609040205080304" pitchFamily="17" charset="-128"/>
              <a:ea typeface="ＭＳ 明朝" panose="02020609040205080304" pitchFamily="17" charset="-128"/>
            </a:endParaRPr>
          </a:p>
          <a:p>
            <a:pPr lvl="0" eaLnBrk="0" fontAlgn="base" hangingPunct="0">
              <a:lnSpc>
                <a:spcPct val="100000"/>
              </a:lnSpc>
              <a:spcBef>
                <a:spcPct val="0"/>
              </a:spcBef>
              <a:spcAft>
                <a:spcPct val="0"/>
              </a:spcAft>
            </a:pPr>
            <a:r>
              <a:rPr kumimoji="0" lang="ja-JP" altLang="ja-JP" sz="1800" b="1" i="0" u="none" strike="noStrike" cap="none" normalizeH="0" baseline="0" dirty="0" smtClean="0">
                <a:ln>
                  <a:noFill/>
                </a:ln>
                <a:solidFill>
                  <a:srgbClr val="FF0000"/>
                </a:solidFill>
                <a:effectLst/>
                <a:latin typeface="ＭＳ 明朝" panose="02020609040205080304" pitchFamily="17" charset="-128"/>
                <a:ea typeface="ＭＳ 明朝" panose="02020609040205080304" pitchFamily="17" charset="-128"/>
                <a:cs typeface="Arial" panose="020B0604020202020204" pitchFamily="34" charset="0"/>
              </a:rPr>
              <a:t>P(B_ｋ｜A)=P(B_ｋ)P(A|B_k)/P(A)</a:t>
            </a:r>
            <a:endParaRPr kumimoji="0" lang="ja-JP" altLang="ja-JP" sz="1800" b="1" i="0" u="none" strike="noStrike" cap="none" normalizeH="0" baseline="0" dirty="0" smtClean="0">
              <a:ln>
                <a:noFill/>
              </a:ln>
              <a:solidFill>
                <a:srgbClr val="FF0000"/>
              </a:solidFill>
              <a:effectLst/>
              <a:latin typeface="ＭＳ 明朝" panose="02020609040205080304" pitchFamily="17" charset="-128"/>
              <a:ea typeface="ＭＳ 明朝" panose="02020609040205080304" pitchFamily="17" charset="-128"/>
            </a:endParaRPr>
          </a:p>
          <a:p>
            <a:pPr lvl="0" eaLnBrk="0" fontAlgn="base" hangingPunct="0">
              <a:lnSpc>
                <a:spcPct val="100000"/>
              </a:lnSpc>
              <a:spcBef>
                <a:spcPct val="0"/>
              </a:spcBef>
              <a:spcAft>
                <a:spcPct val="0"/>
              </a:spcAft>
            </a:pPr>
            <a:r>
              <a:rPr kumimoji="0" lang="ja-JP" altLang="ja-JP" sz="1800" b="1" i="0" u="none" strike="noStrike" cap="none" normalizeH="0" baseline="0" dirty="0" smtClean="0">
                <a:ln>
                  <a:noFill/>
                </a:ln>
                <a:solidFill>
                  <a:srgbClr val="7030A0"/>
                </a:solidFill>
                <a:effectLst/>
                <a:latin typeface="ＭＳ 明朝" panose="02020609040205080304" pitchFamily="17" charset="-128"/>
                <a:ea typeface="ＭＳ 明朝" panose="02020609040205080304" pitchFamily="17" charset="-128"/>
                <a:cs typeface="Arial" panose="020B0604020202020204" pitchFamily="34" charset="0"/>
              </a:rPr>
              <a:t/>
            </a:r>
            <a:br>
              <a:rPr kumimoji="0" lang="ja-JP" altLang="ja-JP" sz="1800" b="1" i="0" u="none" strike="noStrike" cap="none" normalizeH="0" baseline="0" dirty="0" smtClean="0">
                <a:ln>
                  <a:noFill/>
                </a:ln>
                <a:solidFill>
                  <a:srgbClr val="7030A0"/>
                </a:solidFill>
                <a:effectLst/>
                <a:latin typeface="ＭＳ 明朝" panose="02020609040205080304" pitchFamily="17" charset="-128"/>
                <a:ea typeface="ＭＳ 明朝" panose="02020609040205080304" pitchFamily="17" charset="-128"/>
                <a:cs typeface="Arial" panose="020B0604020202020204" pitchFamily="34" charset="0"/>
              </a:rPr>
            </a:br>
            <a:endParaRPr kumimoji="0" lang="ja-JP" altLang="ja-JP" sz="1800" b="1" i="0" u="none" strike="noStrike" cap="none" normalizeH="0" baseline="0" dirty="0" smtClean="0">
              <a:ln>
                <a:noFill/>
              </a:ln>
              <a:solidFill>
                <a:srgbClr val="7030A0"/>
              </a:solidFill>
              <a:effectLst/>
              <a:latin typeface="ＭＳ 明朝" panose="02020609040205080304" pitchFamily="17" charset="-128"/>
              <a:ea typeface="ＭＳ 明朝" panose="02020609040205080304" pitchFamily="17" charset="-128"/>
            </a:endParaRPr>
          </a:p>
          <a:p>
            <a:pPr lvl="0" eaLnBrk="0" fontAlgn="base" hangingPunct="0">
              <a:lnSpc>
                <a:spcPct val="100000"/>
              </a:lnSpc>
              <a:spcBef>
                <a:spcPct val="0"/>
              </a:spcBef>
              <a:spcAft>
                <a:spcPct val="0"/>
              </a:spcAft>
            </a:pPr>
            <a:r>
              <a:rPr kumimoji="0" lang="ja-JP" altLang="ja-JP" sz="1800" b="1" i="0" u="none" strike="noStrike" cap="none" normalizeH="0" baseline="0" dirty="0" smtClean="0">
                <a:ln>
                  <a:noFill/>
                </a:ln>
                <a:solidFill>
                  <a:srgbClr val="7030A0"/>
                </a:solidFill>
                <a:effectLst/>
                <a:latin typeface="ＭＳ 明朝" panose="02020609040205080304" pitchFamily="17" charset="-128"/>
                <a:ea typeface="ＭＳ 明朝" panose="02020609040205080304" pitchFamily="17" charset="-128"/>
                <a:cs typeface="Arial" panose="020B0604020202020204" pitchFamily="34" charset="0"/>
              </a:rPr>
              <a:t>となります。一方、(4)式でp(A)が表されているので、それを上の式に代入すれば、（６）式が得られます。</a:t>
            </a:r>
            <a:endParaRPr kumimoji="1" lang="ja-JP" altLang="en-US" sz="1800" b="1" dirty="0">
              <a:solidFill>
                <a:srgbClr val="7030A0"/>
              </a:solidFill>
              <a:latin typeface="ＭＳ 明朝" panose="02020609040205080304" pitchFamily="17" charset="-128"/>
              <a:ea typeface="ＭＳ 明朝" panose="02020609040205080304" pitchFamily="17" charset="-128"/>
            </a:endParaRPr>
          </a:p>
        </p:txBody>
      </p:sp>
      <p:sp>
        <p:nvSpPr>
          <p:cNvPr id="4" name="Rectangle 1"/>
          <p:cNvSpPr>
            <a:spLocks noGrp="1" noChangeArrowheads="1"/>
          </p:cNvSpPr>
          <p:nvPr>
            <p:ph type="title"/>
          </p:nvPr>
        </p:nvSpPr>
        <p:spPr bwMode="auto">
          <a:xfrm>
            <a:off x="236299" y="262636"/>
            <a:ext cx="1170170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nSpc>
                <a:spcPct val="100000"/>
              </a:lnSpc>
            </a:pPr>
            <a:r>
              <a:rPr kumimoji="0" lang="ja-JP" altLang="en-US"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cs typeface="Arial" panose="020B0604020202020204" pitchFamily="34" charset="0"/>
              </a:rPr>
              <a:t>質問</a:t>
            </a:r>
            <a:r>
              <a:rPr kumimoji="0" lang="en-US" altLang="ja-JP"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cs typeface="Arial" panose="020B0604020202020204" pitchFamily="34" charset="0"/>
              </a:rPr>
              <a:t/>
            </a:r>
            <a:br>
              <a:rPr kumimoji="0" lang="en-US" altLang="ja-JP"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cs typeface="Arial" panose="020B0604020202020204" pitchFamily="34" charset="0"/>
              </a:rPr>
            </a:br>
            <a:r>
              <a:rPr kumimoji="0" lang="en-US" altLang="ja-JP"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cs typeface="Arial" panose="020B0604020202020204" pitchFamily="34" charset="0"/>
              </a:rPr>
              <a:t/>
            </a:r>
            <a:br>
              <a:rPr kumimoji="0" lang="en-US" altLang="ja-JP"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cs typeface="Arial" panose="020B0604020202020204" pitchFamily="34" charset="0"/>
              </a:rPr>
            </a:br>
            <a:r>
              <a:rPr kumimoji="0" lang="ja-JP" altLang="ja-JP" sz="1800" b="1" dirty="0" smtClean="0">
                <a:solidFill>
                  <a:srgbClr val="002060"/>
                </a:solidFill>
                <a:cs typeface="Arial" panose="020B0604020202020204" pitchFamily="34" charset="0"/>
              </a:rPr>
              <a:t>第二回目</a:t>
            </a:r>
            <a:r>
              <a:rPr kumimoji="0" lang="ja-JP" altLang="ja-JP" sz="1800" b="1" dirty="0">
                <a:solidFill>
                  <a:srgbClr val="002060"/>
                </a:solidFill>
                <a:cs typeface="Arial" panose="020B0604020202020204" pitchFamily="34" charset="0"/>
              </a:rPr>
              <a:t>の資料のベイズの定理を一般化した式（</a:t>
            </a:r>
            <a:r>
              <a:rPr kumimoji="0" lang="en-US" altLang="ja-JP" sz="1800" b="1" dirty="0">
                <a:solidFill>
                  <a:srgbClr val="002060"/>
                </a:solidFill>
                <a:cs typeface="Arial" panose="020B0604020202020204" pitchFamily="34" charset="0"/>
              </a:rPr>
              <a:t>(6)</a:t>
            </a:r>
            <a:r>
              <a:rPr kumimoji="0" lang="ja-JP" altLang="en-US" sz="1800" b="1" dirty="0">
                <a:solidFill>
                  <a:srgbClr val="002060"/>
                </a:solidFill>
                <a:cs typeface="Arial" panose="020B0604020202020204" pitchFamily="34" charset="0"/>
              </a:rPr>
              <a:t>式の導出）がわからなかったので教えていただきたいです</a:t>
            </a:r>
            <a:r>
              <a:rPr kumimoji="0" lang="ja-JP" altLang="en-US" sz="1800" b="1" dirty="0" smtClean="0">
                <a:solidFill>
                  <a:srgbClr val="002060"/>
                </a:solidFill>
                <a:cs typeface="Arial" panose="020B0604020202020204" pitchFamily="34" charset="0"/>
              </a:rPr>
              <a:t>。</a:t>
            </a:r>
            <a:r>
              <a:rPr kumimoji="0" lang="ja-JP" altLang="en-US" sz="1800" b="1" dirty="0">
                <a:solidFill>
                  <a:srgbClr val="002060"/>
                </a:solidFill>
                <a:cs typeface="Arial" panose="020B0604020202020204" pitchFamily="34" charset="0"/>
              </a:rPr>
              <a:t> </a:t>
            </a:r>
            <a:r>
              <a:rPr kumimoji="0" lang="ja-JP" altLang="en-US" sz="3200" b="1" dirty="0">
                <a:solidFill>
                  <a:srgbClr val="002060"/>
                </a:solidFill>
              </a:rPr>
              <a:t/>
            </a:r>
            <a:br>
              <a:rPr kumimoji="0" lang="ja-JP" altLang="en-US" sz="3200" b="1" dirty="0">
                <a:solidFill>
                  <a:srgbClr val="002060"/>
                </a:solidFill>
              </a:rPr>
            </a:br>
            <a:endParaRPr kumimoji="0" lang="ja-JP" altLang="ja-JP"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endParaRPr>
          </a:p>
        </p:txBody>
      </p:sp>
      <p:sp>
        <p:nvSpPr>
          <p:cNvPr id="9" name="Rectangle 5"/>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707511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262082" y="3803863"/>
            <a:ext cx="11650133" cy="2630804"/>
          </a:xfrm>
        </p:spPr>
        <p:txBody>
          <a:bodyPr>
            <a:noAutofit/>
          </a:bodyPr>
          <a:lstStyle/>
          <a:p>
            <a:r>
              <a:rPr kumimoji="1" lang="ja-JP" altLang="en-US" sz="1600" b="1" dirty="0" smtClean="0">
                <a:solidFill>
                  <a:srgbClr val="7030A0"/>
                </a:solidFill>
                <a:latin typeface="ＭＳ 明朝" panose="02020609040205080304" pitchFamily="17" charset="-128"/>
                <a:ea typeface="ＭＳ 明朝" panose="02020609040205080304" pitchFamily="17" charset="-128"/>
              </a:rPr>
              <a:t>答　</a:t>
            </a:r>
            <a:r>
              <a:rPr kumimoji="1" lang="en-US" altLang="ja-JP" sz="1600" b="1" dirty="0" smtClean="0">
                <a:solidFill>
                  <a:srgbClr val="7030A0"/>
                </a:solidFill>
                <a:latin typeface="ＭＳ 明朝" panose="02020609040205080304" pitchFamily="17" charset="-128"/>
                <a:ea typeface="ＭＳ 明朝" panose="02020609040205080304" pitchFamily="17" charset="-128"/>
              </a:rPr>
              <a:t>1</a:t>
            </a:r>
            <a:r>
              <a:rPr kumimoji="1" lang="ja-JP" altLang="en-US" sz="1600" b="1" dirty="0" smtClean="0">
                <a:solidFill>
                  <a:srgbClr val="7030A0"/>
                </a:solidFill>
                <a:latin typeface="ＭＳ 明朝" panose="02020609040205080304" pitchFamily="17" charset="-128"/>
                <a:ea typeface="ＭＳ 明朝" panose="02020609040205080304" pitchFamily="17" charset="-128"/>
              </a:rPr>
              <a:t>回目と</a:t>
            </a:r>
            <a:r>
              <a:rPr kumimoji="1" lang="en-US" altLang="ja-JP" sz="1600" b="1" dirty="0" smtClean="0">
                <a:solidFill>
                  <a:srgbClr val="7030A0"/>
                </a:solidFill>
                <a:latin typeface="ＭＳ 明朝" panose="02020609040205080304" pitchFamily="17" charset="-128"/>
                <a:ea typeface="ＭＳ 明朝" panose="02020609040205080304" pitchFamily="17" charset="-128"/>
              </a:rPr>
              <a:t>2</a:t>
            </a:r>
            <a:r>
              <a:rPr kumimoji="1" lang="ja-JP" altLang="en-US" sz="1600" b="1" dirty="0" smtClean="0">
                <a:solidFill>
                  <a:srgbClr val="7030A0"/>
                </a:solidFill>
                <a:latin typeface="ＭＳ 明朝" panose="02020609040205080304" pitchFamily="17" charset="-128"/>
                <a:ea typeface="ＭＳ 明朝" panose="02020609040205080304" pitchFamily="17" charset="-128"/>
              </a:rPr>
              <a:t>回目で、</a:t>
            </a:r>
            <a:r>
              <a:rPr lang="ja-JP" altLang="en-US" sz="1600" b="1" dirty="0">
                <a:solidFill>
                  <a:srgbClr val="FF0000"/>
                </a:solidFill>
                <a:latin typeface="ＭＳ 明朝" panose="02020609040205080304" pitchFamily="17" charset="-128"/>
                <a:ea typeface="ＭＳ 明朝" panose="02020609040205080304" pitchFamily="17" charset="-128"/>
              </a:rPr>
              <a:t>検査の精度は同じなので、乳がんであるとき</a:t>
            </a:r>
            <a:r>
              <a:rPr lang="ja-JP" altLang="en-US" sz="1600" b="1" dirty="0" smtClean="0">
                <a:solidFill>
                  <a:srgbClr val="FF0000"/>
                </a:solidFill>
                <a:latin typeface="ＭＳ 明朝" panose="02020609040205080304" pitchFamily="17" charset="-128"/>
                <a:ea typeface="ＭＳ 明朝" panose="02020609040205080304" pitchFamily="17" charset="-128"/>
              </a:rPr>
              <a:t>に陽性</a:t>
            </a:r>
            <a:r>
              <a:rPr lang="ja-JP" altLang="en-US" sz="1600" b="1" dirty="0">
                <a:solidFill>
                  <a:srgbClr val="FF0000"/>
                </a:solidFill>
                <a:latin typeface="ＭＳ 明朝" panose="02020609040205080304" pitchFamily="17" charset="-128"/>
                <a:ea typeface="ＭＳ 明朝" panose="02020609040205080304" pitchFamily="17" charset="-128"/>
              </a:rPr>
              <a:t>となる確率と、乳がんでないのに陽性となる確率は変わらない。</a:t>
            </a:r>
            <a:r>
              <a:rPr kumimoji="1" lang="ja-JP" altLang="en-US" sz="1600" b="1" dirty="0" smtClean="0">
                <a:solidFill>
                  <a:srgbClr val="7030A0"/>
                </a:solidFill>
                <a:latin typeface="ＭＳ 明朝" panose="02020609040205080304" pitchFamily="17" charset="-128"/>
                <a:ea typeface="ＭＳ 明朝" panose="02020609040205080304" pitchFamily="17" charset="-128"/>
              </a:rPr>
              <a:t>異なるのは、乳がんである確率である。</a:t>
            </a:r>
            <a:r>
              <a:rPr kumimoji="1" lang="en-US" altLang="ja-JP" sz="1600" b="1" dirty="0" smtClean="0">
                <a:solidFill>
                  <a:srgbClr val="7030A0"/>
                </a:solidFill>
                <a:latin typeface="ＭＳ 明朝" panose="02020609040205080304" pitchFamily="17" charset="-128"/>
                <a:ea typeface="ＭＳ 明朝" panose="02020609040205080304" pitchFamily="17" charset="-128"/>
              </a:rPr>
              <a:t>1</a:t>
            </a:r>
            <a:r>
              <a:rPr kumimoji="1" lang="ja-JP" altLang="en-US" sz="1600" b="1" dirty="0" smtClean="0">
                <a:solidFill>
                  <a:srgbClr val="7030A0"/>
                </a:solidFill>
                <a:latin typeface="ＭＳ 明朝" panose="02020609040205080304" pitchFamily="17" charset="-128"/>
                <a:ea typeface="ＭＳ 明朝" panose="02020609040205080304" pitchFamily="17" charset="-128"/>
              </a:rPr>
              <a:t>回目のときには、日本人のなかの乳がんの人の割合である。</a:t>
            </a:r>
            <a:endParaRPr kumimoji="1" lang="en-US" altLang="ja-JP" sz="1600" b="1" dirty="0" smtClean="0">
              <a:solidFill>
                <a:srgbClr val="7030A0"/>
              </a:solidFill>
              <a:latin typeface="ＭＳ 明朝" panose="02020609040205080304" pitchFamily="17" charset="-128"/>
              <a:ea typeface="ＭＳ 明朝" panose="02020609040205080304" pitchFamily="17" charset="-128"/>
            </a:endParaRPr>
          </a:p>
          <a:p>
            <a:r>
              <a:rPr lang="en-US" altLang="ja-JP" sz="1600" b="1" dirty="0">
                <a:solidFill>
                  <a:srgbClr val="7030A0"/>
                </a:solidFill>
                <a:latin typeface="ＭＳ 明朝" panose="02020609040205080304" pitchFamily="17" charset="-128"/>
                <a:ea typeface="ＭＳ 明朝" panose="02020609040205080304" pitchFamily="17" charset="-128"/>
              </a:rPr>
              <a:t>2</a:t>
            </a:r>
            <a:r>
              <a:rPr lang="ja-JP" altLang="en-US" sz="1600" b="1" dirty="0">
                <a:solidFill>
                  <a:srgbClr val="7030A0"/>
                </a:solidFill>
                <a:latin typeface="ＭＳ 明朝" panose="02020609040205080304" pitchFamily="17" charset="-128"/>
                <a:ea typeface="ＭＳ 明朝" panose="02020609040205080304" pitchFamily="17" charset="-128"/>
              </a:rPr>
              <a:t>回目</a:t>
            </a:r>
            <a:r>
              <a:rPr lang="ja-JP" altLang="en-US" sz="1600" b="1" dirty="0" smtClean="0">
                <a:solidFill>
                  <a:srgbClr val="7030A0"/>
                </a:solidFill>
                <a:latin typeface="ＭＳ 明朝" panose="02020609040205080304" pitchFamily="17" charset="-128"/>
                <a:ea typeface="ＭＳ 明朝" panose="02020609040205080304" pitchFamily="17" charset="-128"/>
              </a:rPr>
              <a:t>は、</a:t>
            </a:r>
            <a:r>
              <a:rPr lang="ja-JP" altLang="en-US" sz="1600" b="1" dirty="0" smtClean="0">
                <a:solidFill>
                  <a:srgbClr val="FFC000"/>
                </a:solidFill>
                <a:latin typeface="ＭＳ 明朝" panose="02020609040205080304" pitchFamily="17" charset="-128"/>
                <a:ea typeface="ＭＳ 明朝" panose="02020609040205080304" pitchFamily="17" charset="-128"/>
              </a:rPr>
              <a:t>乳がん検診をうけて、陽性と判定された人が対象</a:t>
            </a:r>
            <a:r>
              <a:rPr lang="ja-JP" altLang="en-US" sz="1600" b="1" dirty="0" smtClean="0">
                <a:solidFill>
                  <a:srgbClr val="7030A0"/>
                </a:solidFill>
                <a:latin typeface="ＭＳ 明朝" panose="02020609040205080304" pitchFamily="17" charset="-128"/>
                <a:ea typeface="ＭＳ 明朝" panose="02020609040205080304" pitchFamily="17" charset="-128"/>
              </a:rPr>
              <a:t>なので、陽性と判定された人の中で実際に乳がんである確率を、乳がんの確率とするべきである。</a:t>
            </a:r>
            <a:r>
              <a:rPr lang="en-US" altLang="ja-JP" sz="1600" b="1" dirty="0" smtClean="0">
                <a:solidFill>
                  <a:srgbClr val="7030A0"/>
                </a:solidFill>
                <a:latin typeface="ＭＳ 明朝" panose="02020609040205080304" pitchFamily="17" charset="-128"/>
                <a:ea typeface="ＭＳ 明朝" panose="02020609040205080304" pitchFamily="17" charset="-128"/>
              </a:rPr>
              <a:t>3</a:t>
            </a:r>
            <a:r>
              <a:rPr lang="ja-JP" altLang="en-US" sz="1600" b="1" dirty="0" smtClean="0">
                <a:solidFill>
                  <a:srgbClr val="7030A0"/>
                </a:solidFill>
                <a:latin typeface="ＭＳ 明朝" panose="02020609040205080304" pitchFamily="17" charset="-128"/>
                <a:ea typeface="ＭＳ 明朝" panose="02020609040205080304" pitchFamily="17" charset="-128"/>
              </a:rPr>
              <a:t>回目以降も同様。</a:t>
            </a:r>
            <a:endParaRPr kumimoji="1" lang="en-US" altLang="ja-JP" sz="1600" b="1" dirty="0" smtClean="0">
              <a:solidFill>
                <a:srgbClr val="7030A0"/>
              </a:solidFill>
              <a:latin typeface="ＭＳ 明朝" panose="02020609040205080304" pitchFamily="17" charset="-128"/>
              <a:ea typeface="ＭＳ 明朝" panose="02020609040205080304" pitchFamily="17" charset="-128"/>
            </a:endParaRPr>
          </a:p>
        </p:txBody>
      </p:sp>
      <p:sp>
        <p:nvSpPr>
          <p:cNvPr id="4" name="Rectangle 1"/>
          <p:cNvSpPr>
            <a:spLocks noGrp="1" noChangeArrowheads="1"/>
          </p:cNvSpPr>
          <p:nvPr>
            <p:ph type="title"/>
          </p:nvPr>
        </p:nvSpPr>
        <p:spPr bwMode="auto">
          <a:xfrm>
            <a:off x="262082" y="1094084"/>
            <a:ext cx="11701701"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nSpc>
                <a:spcPct val="100000"/>
              </a:lnSpc>
            </a:pPr>
            <a:r>
              <a:rPr kumimoji="0" lang="ja-JP" altLang="en-US"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cs typeface="Arial" panose="020B0604020202020204" pitchFamily="34" charset="0"/>
              </a:rPr>
              <a:t>質問</a:t>
            </a:r>
            <a:r>
              <a:rPr kumimoji="0" lang="en-US" altLang="ja-JP"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cs typeface="Arial" panose="020B0604020202020204" pitchFamily="34" charset="0"/>
              </a:rPr>
              <a:t/>
            </a:r>
            <a:br>
              <a:rPr kumimoji="0" lang="en-US" altLang="ja-JP"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cs typeface="Arial" panose="020B0604020202020204" pitchFamily="34" charset="0"/>
              </a:rPr>
            </a:br>
            <a:r>
              <a:rPr kumimoji="0" lang="en-US" altLang="ja-JP" sz="1800" b="1" dirty="0">
                <a:solidFill>
                  <a:srgbClr val="002060"/>
                </a:solidFill>
                <a:cs typeface="Arial" panose="020B0604020202020204" pitchFamily="34" charset="0"/>
              </a:rPr>
              <a:t/>
            </a:r>
            <a:br>
              <a:rPr kumimoji="0" lang="en-US" altLang="ja-JP" sz="1800" b="1" dirty="0">
                <a:solidFill>
                  <a:srgbClr val="002060"/>
                </a:solidFill>
                <a:cs typeface="Arial" panose="020B0604020202020204" pitchFamily="34" charset="0"/>
              </a:rPr>
            </a:br>
            <a:r>
              <a:rPr kumimoji="0" lang="ja-JP" altLang="en-US" sz="1800" b="1" dirty="0">
                <a:solidFill>
                  <a:srgbClr val="002060"/>
                </a:solidFill>
                <a:cs typeface="Arial" panose="020B0604020202020204" pitchFamily="34" charset="0"/>
              </a:rPr>
              <a:t> </a:t>
            </a:r>
            <a:r>
              <a:rPr kumimoji="0" lang="ja-JP" altLang="ja-JP" sz="1800" b="1" dirty="0">
                <a:solidFill>
                  <a:srgbClr val="002060"/>
                </a:solidFill>
                <a:latin typeface="ＭＳ 明朝" panose="02020609040205080304" pitchFamily="17" charset="-128"/>
                <a:ea typeface="ＭＳ 明朝" panose="02020609040205080304" pitchFamily="17" charset="-128"/>
                <a:cs typeface="Arial" panose="020B0604020202020204" pitchFamily="34" charset="0"/>
              </a:rPr>
              <a:t>情報統計力学事前学習3の中で、マンモグラフィーによる検査の2回目3回…と続け</a:t>
            </a:r>
            <a:r>
              <a:rPr kumimoji="0" lang="ja-JP" altLang="ja-JP"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rPr>
              <a:t/>
            </a:r>
            <a:br>
              <a:rPr kumimoji="0" lang="ja-JP" altLang="ja-JP"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rPr>
            </a:br>
            <a:r>
              <a:rPr kumimoji="0" lang="ja-JP" altLang="ja-JP" sz="1800" b="1" dirty="0" err="1">
                <a:solidFill>
                  <a:srgbClr val="002060"/>
                </a:solidFill>
                <a:latin typeface="ＭＳ 明朝" panose="02020609040205080304" pitchFamily="17" charset="-128"/>
                <a:ea typeface="ＭＳ 明朝" panose="02020609040205080304" pitchFamily="17" charset="-128"/>
                <a:cs typeface="Arial" panose="020B0604020202020204" pitchFamily="34" charset="0"/>
              </a:rPr>
              <a:t>て</a:t>
            </a:r>
            <a:r>
              <a:rPr kumimoji="0" lang="ja-JP" altLang="ja-JP" sz="1800" b="1" dirty="0">
                <a:solidFill>
                  <a:srgbClr val="002060"/>
                </a:solidFill>
                <a:latin typeface="ＭＳ 明朝" panose="02020609040205080304" pitchFamily="17" charset="-128"/>
                <a:ea typeface="ＭＳ 明朝" panose="02020609040205080304" pitchFamily="17" charset="-128"/>
                <a:cs typeface="Arial" panose="020B0604020202020204" pitchFamily="34" charset="0"/>
              </a:rPr>
              <a:t>いくと確率が上がるというあたりの説明が分かりずらかったので、もう一度説</a:t>
            </a:r>
            <a:r>
              <a:rPr kumimoji="0" lang="ja-JP" altLang="ja-JP"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rPr>
              <a:t/>
            </a:r>
            <a:br>
              <a:rPr kumimoji="0" lang="ja-JP" altLang="ja-JP"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rPr>
            </a:br>
            <a:r>
              <a:rPr kumimoji="0" lang="ja-JP" altLang="ja-JP" sz="1800" b="1" dirty="0">
                <a:solidFill>
                  <a:srgbClr val="002060"/>
                </a:solidFill>
                <a:latin typeface="ＭＳ 明朝" panose="02020609040205080304" pitchFamily="17" charset="-128"/>
                <a:ea typeface="ＭＳ 明朝" panose="02020609040205080304" pitchFamily="17" charset="-128"/>
                <a:cs typeface="Arial" panose="020B0604020202020204" pitchFamily="34" charset="0"/>
              </a:rPr>
              <a:t>明していただきたいです。</a:t>
            </a:r>
            <a:r>
              <a:rPr kumimoji="0" lang="ja-JP" altLang="ja-JP" sz="1800" b="1" dirty="0">
                <a:solidFill>
                  <a:srgbClr val="002060"/>
                </a:solidFill>
                <a:latin typeface="ＭＳ 明朝" panose="02020609040205080304" pitchFamily="17" charset="-128"/>
                <a:ea typeface="ＭＳ 明朝" panose="02020609040205080304" pitchFamily="17" charset="-128"/>
              </a:rPr>
              <a:t/>
            </a:r>
            <a:br>
              <a:rPr kumimoji="0" lang="ja-JP" altLang="ja-JP" sz="1800" b="1" dirty="0">
                <a:solidFill>
                  <a:srgbClr val="002060"/>
                </a:solidFill>
                <a:latin typeface="ＭＳ 明朝" panose="02020609040205080304" pitchFamily="17" charset="-128"/>
                <a:ea typeface="ＭＳ 明朝" panose="02020609040205080304" pitchFamily="17" charset="-128"/>
              </a:rPr>
            </a:br>
            <a:r>
              <a:rPr kumimoji="0" lang="ja-JP" altLang="en-US" sz="3200" b="1" dirty="0">
                <a:solidFill>
                  <a:srgbClr val="002060"/>
                </a:solidFill>
              </a:rPr>
              <a:t/>
            </a:r>
            <a:br>
              <a:rPr kumimoji="0" lang="ja-JP" altLang="en-US" sz="3200" b="1" dirty="0">
                <a:solidFill>
                  <a:srgbClr val="002060"/>
                </a:solidFill>
              </a:rPr>
            </a:br>
            <a:endParaRPr kumimoji="0" lang="ja-JP" altLang="ja-JP"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endParaRPr>
          </a:p>
        </p:txBody>
      </p:sp>
      <p:sp>
        <p:nvSpPr>
          <p:cNvPr id="9" name="Rectangle 5"/>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552583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92365" y="-69809"/>
            <a:ext cx="11550069" cy="674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nSpc>
                <a:spcPct val="100000"/>
              </a:lnSpc>
            </a:pPr>
            <a:r>
              <a:rPr kumimoji="0" lang="ja-JP" altLang="en-US"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cs typeface="Arial" panose="020B0604020202020204" pitchFamily="34" charset="0"/>
              </a:rPr>
              <a:t>質問</a:t>
            </a:r>
            <a:r>
              <a:rPr kumimoji="0" lang="en-US" altLang="ja-JP"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cs typeface="Arial" panose="020B0604020202020204" pitchFamily="34" charset="0"/>
              </a:rPr>
              <a:t/>
            </a:r>
            <a:br>
              <a:rPr kumimoji="0" lang="en-US" altLang="ja-JP"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cs typeface="Arial" panose="020B0604020202020204" pitchFamily="34" charset="0"/>
              </a:rPr>
            </a:br>
            <a:r>
              <a:rPr kumimoji="0" lang="en-US" altLang="ja-JP"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cs typeface="Arial" panose="020B0604020202020204" pitchFamily="34" charset="0"/>
              </a:rPr>
              <a:t/>
            </a:r>
            <a:br>
              <a:rPr kumimoji="0" lang="en-US" altLang="ja-JP"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cs typeface="Arial" panose="020B0604020202020204" pitchFamily="34" charset="0"/>
              </a:rPr>
            </a:br>
            <a:r>
              <a:rPr kumimoji="0" lang="ja-JP" altLang="ja-JP" sz="1800" b="1" dirty="0">
                <a:solidFill>
                  <a:srgbClr val="002060"/>
                </a:solidFill>
                <a:cs typeface="Arial" panose="020B0604020202020204" pitchFamily="34" charset="0"/>
              </a:rPr>
              <a:t>①4/13(金)の資料より</a:t>
            </a:r>
            <a:r>
              <a:rPr kumimoji="0" lang="ja-JP" altLang="ja-JP" sz="1800" b="1" i="0" u="none" strike="noStrike" cap="none" normalizeH="0" baseline="0" dirty="0" smtClean="0">
                <a:ln>
                  <a:noFill/>
                </a:ln>
                <a:solidFill>
                  <a:srgbClr val="002060"/>
                </a:solidFill>
                <a:effectLst/>
              </a:rPr>
              <a:t/>
            </a:r>
            <a:br>
              <a:rPr kumimoji="0" lang="ja-JP" altLang="ja-JP" sz="1800" b="1" i="0" u="none" strike="noStrike" cap="none" normalizeH="0" baseline="0" dirty="0" smtClean="0">
                <a:ln>
                  <a:noFill/>
                </a:ln>
                <a:solidFill>
                  <a:srgbClr val="002060"/>
                </a:solidFill>
                <a:effectLst/>
              </a:rPr>
            </a:br>
            <a:r>
              <a:rPr kumimoji="0" lang="ja-JP" altLang="ja-JP" sz="1800" b="1" dirty="0">
                <a:solidFill>
                  <a:srgbClr val="002060"/>
                </a:solidFill>
                <a:cs typeface="Arial" panose="020B0604020202020204" pitchFamily="34" charset="0"/>
              </a:rPr>
              <a:t>　確率モデルにおける性質の八項目で</a:t>
            </a:r>
            <a:r>
              <a:rPr kumimoji="0" lang="ja-JP" altLang="ja-JP" sz="1800" b="1" dirty="0" smtClean="0">
                <a:solidFill>
                  <a:srgbClr val="002060"/>
                </a:solidFill>
                <a:cs typeface="Arial" panose="020B0604020202020204" pitchFamily="34" charset="0"/>
              </a:rPr>
              <a:t>、</a:t>
            </a:r>
            <a:r>
              <a:rPr kumimoji="0" lang="ja-JP" altLang="ja-JP" sz="1800" b="1" dirty="0">
                <a:solidFill>
                  <a:srgbClr val="002060"/>
                </a:solidFill>
                <a:cs typeface="Arial" panose="020B0604020202020204" pitchFamily="34" charset="0"/>
              </a:rPr>
              <a:t>　6,7(,8)については何となくそうなるのだろうなあ、という意識は</a:t>
            </a:r>
            <a:r>
              <a:rPr kumimoji="0" lang="ja-JP" altLang="ja-JP" sz="1800" b="1" i="0" u="none" strike="noStrike" cap="none" normalizeH="0" baseline="0" dirty="0" smtClean="0">
                <a:ln>
                  <a:noFill/>
                </a:ln>
                <a:solidFill>
                  <a:srgbClr val="002060"/>
                </a:solidFill>
                <a:effectLst/>
              </a:rPr>
              <a:t/>
            </a:r>
            <a:br>
              <a:rPr kumimoji="0" lang="ja-JP" altLang="ja-JP" sz="1800" b="1" i="0" u="none" strike="noStrike" cap="none" normalizeH="0" baseline="0" dirty="0" smtClean="0">
                <a:ln>
                  <a:noFill/>
                </a:ln>
                <a:solidFill>
                  <a:srgbClr val="002060"/>
                </a:solidFill>
                <a:effectLst/>
              </a:rPr>
            </a:br>
            <a:r>
              <a:rPr kumimoji="0" lang="ja-JP" altLang="ja-JP" sz="1800" b="1" dirty="0">
                <a:solidFill>
                  <a:srgbClr val="002060"/>
                </a:solidFill>
                <a:cs typeface="Arial" panose="020B0604020202020204" pitchFamily="34" charset="0"/>
              </a:rPr>
              <a:t>　あるのですが、証明しろと言われた時の証明方法の</a:t>
            </a:r>
            <a:r>
              <a:rPr kumimoji="0" lang="ja-JP" altLang="ja-JP" sz="1800" b="1" dirty="0" err="1">
                <a:solidFill>
                  <a:srgbClr val="002060"/>
                </a:solidFill>
                <a:cs typeface="Arial" panose="020B0604020202020204" pitchFamily="34" charset="0"/>
              </a:rPr>
              <a:t>とっ</a:t>
            </a:r>
            <a:r>
              <a:rPr kumimoji="0" lang="ja-JP" altLang="ja-JP" sz="1800" b="1" dirty="0">
                <a:solidFill>
                  <a:srgbClr val="002060"/>
                </a:solidFill>
                <a:cs typeface="Arial" panose="020B0604020202020204" pitchFamily="34" charset="0"/>
              </a:rPr>
              <a:t>かかり</a:t>
            </a:r>
            <a:r>
              <a:rPr kumimoji="0" lang="ja-JP" altLang="ja-JP" sz="1800" b="1" dirty="0" smtClean="0">
                <a:solidFill>
                  <a:srgbClr val="002060"/>
                </a:solidFill>
                <a:cs typeface="Arial" panose="020B0604020202020204" pitchFamily="34" charset="0"/>
              </a:rPr>
              <a:t>がわかりません</a:t>
            </a:r>
            <a:r>
              <a:rPr kumimoji="0" lang="ja-JP" altLang="ja-JP" sz="1800" b="1" dirty="0">
                <a:solidFill>
                  <a:srgbClr val="002060"/>
                </a:solidFill>
                <a:cs typeface="Arial" panose="020B0604020202020204" pitchFamily="34" charset="0"/>
              </a:rPr>
              <a:t>。ヒントだけでも頂けると嬉しいです。</a:t>
            </a:r>
            <a:r>
              <a:rPr kumimoji="0" lang="ja-JP" altLang="ja-JP" sz="1800" b="1" i="0" u="none" strike="noStrike" cap="none" normalizeH="0" baseline="0" dirty="0" smtClean="0">
                <a:ln>
                  <a:noFill/>
                </a:ln>
                <a:solidFill>
                  <a:srgbClr val="002060"/>
                </a:solidFill>
                <a:effectLst/>
              </a:rPr>
              <a:t/>
            </a:r>
            <a:br>
              <a:rPr kumimoji="0" lang="ja-JP" altLang="ja-JP" sz="1800" b="1" i="0" u="none" strike="noStrike" cap="none" normalizeH="0" baseline="0" dirty="0" smtClean="0">
                <a:ln>
                  <a:noFill/>
                </a:ln>
                <a:solidFill>
                  <a:srgbClr val="002060"/>
                </a:solidFill>
                <a:effectLst/>
              </a:rPr>
            </a:br>
            <a:r>
              <a:rPr kumimoji="0" lang="en-US" altLang="ja-JP" sz="1800" b="1" i="0" u="none" strike="noStrike" cap="none" normalizeH="0" baseline="0" dirty="0" smtClean="0">
                <a:ln>
                  <a:noFill/>
                </a:ln>
                <a:solidFill>
                  <a:srgbClr val="002060"/>
                </a:solidFill>
                <a:effectLst/>
              </a:rPr>
              <a:t/>
            </a:r>
            <a:br>
              <a:rPr kumimoji="0" lang="en-US" altLang="ja-JP" sz="1800" b="1" i="0" u="none" strike="noStrike" cap="none" normalizeH="0" baseline="0" dirty="0" smtClean="0">
                <a:ln>
                  <a:noFill/>
                </a:ln>
                <a:solidFill>
                  <a:srgbClr val="002060"/>
                </a:solidFill>
                <a:effectLst/>
              </a:rPr>
            </a:br>
            <a:r>
              <a:rPr kumimoji="0" lang="ja-JP" altLang="en-US" sz="1800" b="1" dirty="0" smtClean="0">
                <a:solidFill>
                  <a:srgbClr val="7030A0"/>
                </a:solidFill>
                <a:latin typeface="ＭＳ 明朝" panose="02020609040205080304" pitchFamily="17" charset="-128"/>
                <a:ea typeface="ＭＳ 明朝" panose="02020609040205080304" pitchFamily="17" charset="-128"/>
              </a:rPr>
              <a:t>答　むしろ１は実は少し戸惑うかもしれない。空集合を無限個考える。空集合の和集合も共通部分も空集合だから、確率の性質３で、全てのＡ</a:t>
            </a:r>
            <a:r>
              <a:rPr kumimoji="0" lang="en-US" altLang="ja-JP" sz="1800" b="1" dirty="0" smtClean="0">
                <a:solidFill>
                  <a:srgbClr val="7030A0"/>
                </a:solidFill>
                <a:latin typeface="ＭＳ 明朝" panose="02020609040205080304" pitchFamily="17" charset="-128"/>
                <a:ea typeface="ＭＳ 明朝" panose="02020609040205080304" pitchFamily="17" charset="-128"/>
              </a:rPr>
              <a:t>_</a:t>
            </a:r>
            <a:r>
              <a:rPr kumimoji="0" lang="en-US" altLang="ja-JP" sz="1800" b="1" dirty="0" err="1" smtClean="0">
                <a:solidFill>
                  <a:srgbClr val="7030A0"/>
                </a:solidFill>
                <a:latin typeface="ＭＳ 明朝" panose="02020609040205080304" pitchFamily="17" charset="-128"/>
                <a:ea typeface="ＭＳ 明朝" panose="02020609040205080304" pitchFamily="17" charset="-128"/>
              </a:rPr>
              <a:t>i</a:t>
            </a:r>
            <a:r>
              <a:rPr kumimoji="0" lang="ja-JP" altLang="en-US" sz="1800" b="1" dirty="0" smtClean="0">
                <a:solidFill>
                  <a:srgbClr val="7030A0"/>
                </a:solidFill>
                <a:latin typeface="ＭＳ 明朝" panose="02020609040205080304" pitchFamily="17" charset="-128"/>
                <a:ea typeface="ＭＳ 明朝" panose="02020609040205080304" pitchFamily="17" charset="-128"/>
              </a:rPr>
              <a:t>が空集合とすると、</a:t>
            </a:r>
            <a:r>
              <a:rPr kumimoji="0" lang="en-US" altLang="ja-JP" sz="1800" b="1" dirty="0">
                <a:solidFill>
                  <a:srgbClr val="002060"/>
                </a:solidFill>
              </a:rPr>
              <a:t/>
            </a:r>
            <a:br>
              <a:rPr kumimoji="0" lang="en-US" altLang="ja-JP" sz="1800" b="1" dirty="0">
                <a:solidFill>
                  <a:srgbClr val="002060"/>
                </a:solidFill>
              </a:rPr>
            </a:br>
            <a:r>
              <a:rPr kumimoji="0" lang="en-US" altLang="ja-JP" sz="1800" b="1" dirty="0" smtClean="0">
                <a:solidFill>
                  <a:schemeClr val="accent2"/>
                </a:solidFill>
                <a:latin typeface="Century" panose="02040604050505020304" pitchFamily="18" charset="0"/>
              </a:rPr>
              <a:t>P(</a:t>
            </a:r>
            <a:r>
              <a:rPr kumimoji="0" lang="en-US" altLang="ja-JP" sz="1600" b="1" dirty="0">
                <a:solidFill>
                  <a:schemeClr val="accent2"/>
                </a:solidFill>
                <a:latin typeface="Century" panose="02040604050505020304" pitchFamily="18" charset="0"/>
              </a:rPr>
              <a:t>Φ</a:t>
            </a:r>
            <a:r>
              <a:rPr kumimoji="0" lang="ja-JP" altLang="en-US" sz="1800" b="1" dirty="0" smtClean="0">
                <a:solidFill>
                  <a:schemeClr val="accent2"/>
                </a:solidFill>
                <a:latin typeface="Century" panose="02040604050505020304" pitchFamily="18" charset="0"/>
              </a:rPr>
              <a:t>）</a:t>
            </a:r>
            <a:r>
              <a:rPr kumimoji="0" lang="ja-JP" altLang="en-US" sz="1800" b="1" dirty="0" smtClean="0">
                <a:solidFill>
                  <a:srgbClr val="FF0000"/>
                </a:solidFill>
                <a:latin typeface="Century" panose="02040604050505020304" pitchFamily="18" charset="0"/>
              </a:rPr>
              <a:t>＝</a:t>
            </a:r>
            <a:r>
              <a:rPr kumimoji="0" lang="en-US" altLang="ja-JP" sz="1800" b="1" dirty="0" smtClean="0">
                <a:solidFill>
                  <a:srgbClr val="002060"/>
                </a:solidFill>
                <a:latin typeface="Century" panose="02040604050505020304" pitchFamily="18" charset="0"/>
              </a:rPr>
              <a:t>P(</a:t>
            </a:r>
            <a:r>
              <a:rPr kumimoji="0" lang="en-US" altLang="ja-JP" sz="1600" b="1" dirty="0" smtClean="0">
                <a:solidFill>
                  <a:srgbClr val="002060"/>
                </a:solidFill>
                <a:latin typeface="Century" panose="02040604050505020304" pitchFamily="18" charset="0"/>
              </a:rPr>
              <a:t>Φ</a:t>
            </a:r>
            <a:r>
              <a:rPr kumimoji="0" lang="ja-JP" altLang="en-US" sz="1800" b="1" dirty="0" smtClean="0">
                <a:solidFill>
                  <a:srgbClr val="002060"/>
                </a:solidFill>
                <a:latin typeface="Century" panose="02040604050505020304" pitchFamily="18" charset="0"/>
              </a:rPr>
              <a:t>）</a:t>
            </a:r>
            <a:r>
              <a:rPr kumimoji="0" lang="en-US" altLang="ja-JP" sz="1800" b="1" dirty="0" smtClean="0">
                <a:solidFill>
                  <a:srgbClr val="002060"/>
                </a:solidFill>
                <a:latin typeface="Century" panose="02040604050505020304" pitchFamily="18" charset="0"/>
              </a:rPr>
              <a:t>+P(</a:t>
            </a:r>
            <a:r>
              <a:rPr kumimoji="0" lang="en-US" altLang="ja-JP" sz="1600" b="1" dirty="0" smtClean="0">
                <a:solidFill>
                  <a:srgbClr val="002060"/>
                </a:solidFill>
                <a:latin typeface="Century" panose="02040604050505020304" pitchFamily="18" charset="0"/>
              </a:rPr>
              <a:t>Φ</a:t>
            </a:r>
            <a:r>
              <a:rPr kumimoji="0" lang="ja-JP" altLang="en-US" sz="1800" b="1" dirty="0" smtClean="0">
                <a:solidFill>
                  <a:srgbClr val="002060"/>
                </a:solidFill>
                <a:latin typeface="Century" panose="02040604050505020304" pitchFamily="18" charset="0"/>
              </a:rPr>
              <a:t>）＋</a:t>
            </a:r>
            <a:r>
              <a:rPr kumimoji="0" lang="ja-JP" altLang="en-US" sz="1800" b="1" dirty="0" err="1" smtClean="0">
                <a:solidFill>
                  <a:srgbClr val="002060"/>
                </a:solidFill>
                <a:latin typeface="Century" panose="02040604050505020304" pitchFamily="18" charset="0"/>
              </a:rPr>
              <a:t>、、、</a:t>
            </a:r>
            <a:r>
              <a:rPr kumimoji="0" lang="ja-JP" altLang="en-US" sz="1800" b="1" dirty="0" smtClean="0">
                <a:solidFill>
                  <a:srgbClr val="002060"/>
                </a:solidFill>
                <a:latin typeface="Century" panose="02040604050505020304" pitchFamily="18" charset="0"/>
              </a:rPr>
              <a:t>＋</a:t>
            </a:r>
            <a:r>
              <a:rPr kumimoji="0" lang="en-US" altLang="ja-JP" sz="1800" b="1" dirty="0" smtClean="0">
                <a:solidFill>
                  <a:srgbClr val="002060"/>
                </a:solidFill>
                <a:latin typeface="Century" panose="02040604050505020304" pitchFamily="18" charset="0"/>
              </a:rPr>
              <a:t/>
            </a:r>
            <a:br>
              <a:rPr kumimoji="0" lang="en-US" altLang="ja-JP" sz="1800" b="1" dirty="0" smtClean="0">
                <a:solidFill>
                  <a:srgbClr val="002060"/>
                </a:solidFill>
                <a:latin typeface="Century" panose="02040604050505020304" pitchFamily="18" charset="0"/>
              </a:rPr>
            </a:br>
            <a:r>
              <a:rPr kumimoji="0" lang="en-US" altLang="ja-JP" sz="1800" b="1" dirty="0" smtClean="0">
                <a:solidFill>
                  <a:srgbClr val="00B0F0"/>
                </a:solidFill>
                <a:latin typeface="Century" panose="02040604050505020304" pitchFamily="18" charset="0"/>
              </a:rPr>
              <a:t>P(A_1+A_2+,,,+</a:t>
            </a:r>
            <a:r>
              <a:rPr kumimoji="0" lang="en-US" altLang="ja-JP" sz="1800" b="1" dirty="0" err="1" smtClean="0">
                <a:solidFill>
                  <a:srgbClr val="00B0F0"/>
                </a:solidFill>
                <a:latin typeface="Century" panose="02040604050505020304" pitchFamily="18" charset="0"/>
              </a:rPr>
              <a:t>A_n</a:t>
            </a:r>
            <a:r>
              <a:rPr kumimoji="0" lang="en-US" altLang="ja-JP" sz="1800" b="1" dirty="0" smtClean="0">
                <a:solidFill>
                  <a:srgbClr val="00B0F0"/>
                </a:solidFill>
                <a:latin typeface="Century" panose="02040604050505020304" pitchFamily="18" charset="0"/>
              </a:rPr>
              <a:t>+,,,)=P(A_1)+P(A_2)+,,,,</a:t>
            </a:r>
            <a:r>
              <a:rPr kumimoji="0" lang="en-US" altLang="ja-JP" sz="1800" b="1" dirty="0" smtClean="0">
                <a:solidFill>
                  <a:srgbClr val="00B0F0"/>
                </a:solidFill>
                <a:latin typeface="Century" panose="02040604050505020304" pitchFamily="18" charset="0"/>
              </a:rPr>
              <a:t/>
            </a:r>
            <a:br>
              <a:rPr kumimoji="0" lang="en-US" altLang="ja-JP" sz="1800" b="1" dirty="0" smtClean="0">
                <a:solidFill>
                  <a:srgbClr val="00B0F0"/>
                </a:solidFill>
                <a:latin typeface="Century" panose="02040604050505020304" pitchFamily="18" charset="0"/>
              </a:rPr>
            </a:br>
            <a:r>
              <a:rPr kumimoji="0" lang="ja-JP" altLang="en-US" sz="1800" b="1" dirty="0" smtClean="0">
                <a:solidFill>
                  <a:srgbClr val="7030A0"/>
                </a:solidFill>
                <a:latin typeface="ＭＳ 明朝" panose="02020609040205080304" pitchFamily="17" charset="-128"/>
                <a:ea typeface="ＭＳ 明朝" panose="02020609040205080304" pitchFamily="17" charset="-128"/>
              </a:rPr>
              <a:t>となる。もし、</a:t>
            </a:r>
            <a:r>
              <a:rPr kumimoji="0" lang="en-US" altLang="ja-JP" sz="1800" b="1" dirty="0" smtClean="0">
                <a:solidFill>
                  <a:srgbClr val="7030A0"/>
                </a:solidFill>
                <a:latin typeface="Century" panose="02040604050505020304" pitchFamily="18" charset="0"/>
              </a:rPr>
              <a:t>P(</a:t>
            </a:r>
            <a:r>
              <a:rPr kumimoji="0" lang="en-US" altLang="ja-JP" sz="1600" b="1" dirty="0" smtClean="0">
                <a:solidFill>
                  <a:srgbClr val="7030A0"/>
                </a:solidFill>
                <a:latin typeface="Century" panose="02040604050505020304" pitchFamily="18" charset="0"/>
              </a:rPr>
              <a:t>Φ</a:t>
            </a:r>
            <a:r>
              <a:rPr kumimoji="0" lang="ja-JP" altLang="en-US" sz="1800" b="1" dirty="0" smtClean="0">
                <a:solidFill>
                  <a:srgbClr val="7030A0"/>
                </a:solidFill>
                <a:latin typeface="Century" panose="02040604050505020304" pitchFamily="18" charset="0"/>
              </a:rPr>
              <a:t>）</a:t>
            </a:r>
            <a:r>
              <a:rPr kumimoji="0" lang="en-US" altLang="ja-JP" sz="1800" b="1" dirty="0" smtClean="0">
                <a:solidFill>
                  <a:srgbClr val="7030A0"/>
                </a:solidFill>
                <a:latin typeface="Century" panose="02040604050505020304" pitchFamily="18" charset="0"/>
              </a:rPr>
              <a:t>&gt;0</a:t>
            </a:r>
            <a:r>
              <a:rPr kumimoji="0" lang="ja-JP" altLang="en-US" sz="1800" b="1" dirty="0" smtClean="0">
                <a:solidFill>
                  <a:srgbClr val="7030A0"/>
                </a:solidFill>
                <a:latin typeface="ＭＳ 明朝" panose="02020609040205080304" pitchFamily="17" charset="-128"/>
                <a:ea typeface="ＭＳ 明朝" panose="02020609040205080304" pitchFamily="17" charset="-128"/>
              </a:rPr>
              <a:t>なら、右辺は無限大になる。ところが、確率の性質２より、確率は</a:t>
            </a:r>
            <a:r>
              <a:rPr kumimoji="0" lang="en-US" altLang="ja-JP" sz="1800" b="1" dirty="0" smtClean="0">
                <a:solidFill>
                  <a:srgbClr val="7030A0"/>
                </a:solidFill>
                <a:latin typeface="ＭＳ 明朝" panose="02020609040205080304" pitchFamily="17" charset="-128"/>
                <a:ea typeface="ＭＳ 明朝" panose="02020609040205080304" pitchFamily="17" charset="-128"/>
              </a:rPr>
              <a:t>1</a:t>
            </a:r>
            <a:r>
              <a:rPr kumimoji="0" lang="ja-JP" altLang="en-US" sz="1800" b="1" dirty="0" smtClean="0">
                <a:solidFill>
                  <a:srgbClr val="7030A0"/>
                </a:solidFill>
                <a:latin typeface="ＭＳ 明朝" panose="02020609040205080304" pitchFamily="17" charset="-128"/>
                <a:ea typeface="ＭＳ 明朝" panose="02020609040205080304" pitchFamily="17" charset="-128"/>
              </a:rPr>
              <a:t>以下。従って、矛盾するので、前提が間違っている。すなわち、</a:t>
            </a:r>
            <a:r>
              <a:rPr kumimoji="0" lang="en-US" altLang="ja-JP" sz="1800" b="1" dirty="0" smtClean="0">
                <a:solidFill>
                  <a:srgbClr val="7030A0"/>
                </a:solidFill>
                <a:latin typeface="Century" panose="02040604050505020304" pitchFamily="18" charset="0"/>
              </a:rPr>
              <a:t>P(</a:t>
            </a:r>
            <a:r>
              <a:rPr kumimoji="0" lang="en-US" altLang="ja-JP" sz="1600" b="1" dirty="0" smtClean="0">
                <a:solidFill>
                  <a:srgbClr val="7030A0"/>
                </a:solidFill>
                <a:latin typeface="Century" panose="02040604050505020304" pitchFamily="18" charset="0"/>
              </a:rPr>
              <a:t>Φ</a:t>
            </a:r>
            <a:r>
              <a:rPr kumimoji="0" lang="ja-JP" altLang="en-US" sz="1800" b="1" dirty="0" smtClean="0">
                <a:solidFill>
                  <a:srgbClr val="7030A0"/>
                </a:solidFill>
                <a:latin typeface="Century" panose="02040604050505020304" pitchFamily="18" charset="0"/>
              </a:rPr>
              <a:t>）＝０。</a:t>
            </a:r>
            <a:r>
              <a:rPr kumimoji="0" lang="en-US" altLang="ja-JP" sz="1800" b="1" dirty="0" smtClean="0">
                <a:solidFill>
                  <a:srgbClr val="7030A0"/>
                </a:solidFill>
                <a:latin typeface="Century" panose="02040604050505020304" pitchFamily="18" charset="0"/>
              </a:rPr>
              <a:t/>
            </a:r>
            <a:br>
              <a:rPr kumimoji="0" lang="en-US" altLang="ja-JP" sz="1800" b="1" dirty="0" smtClean="0">
                <a:solidFill>
                  <a:srgbClr val="7030A0"/>
                </a:solidFill>
                <a:latin typeface="Century" panose="02040604050505020304" pitchFamily="18" charset="0"/>
              </a:rPr>
            </a:br>
            <a:r>
              <a:rPr kumimoji="0" lang="en-US" altLang="ja-JP" sz="1800" b="1" dirty="0">
                <a:solidFill>
                  <a:srgbClr val="7030A0"/>
                </a:solidFill>
                <a:latin typeface="Century" panose="02040604050505020304" pitchFamily="18" charset="0"/>
              </a:rPr>
              <a:t/>
            </a:r>
            <a:br>
              <a:rPr kumimoji="0" lang="en-US" altLang="ja-JP" sz="1800" b="1" dirty="0">
                <a:solidFill>
                  <a:srgbClr val="7030A0"/>
                </a:solidFill>
                <a:latin typeface="Century" panose="02040604050505020304" pitchFamily="18" charset="0"/>
              </a:rPr>
            </a:br>
            <a:r>
              <a:rPr kumimoji="0" lang="ja-JP" altLang="en-US" sz="1800" b="1" dirty="0" smtClean="0">
                <a:solidFill>
                  <a:srgbClr val="7030A0"/>
                </a:solidFill>
                <a:latin typeface="Century" panose="02040604050505020304" pitchFamily="18" charset="0"/>
              </a:rPr>
              <a:t>６の証明。</a:t>
            </a:r>
            <a:r>
              <a:rPr kumimoji="0" lang="en-US" altLang="ja-JP" sz="1800" b="1" dirty="0" smtClean="0">
                <a:solidFill>
                  <a:srgbClr val="7030A0"/>
                </a:solidFill>
                <a:latin typeface="Century" panose="02040604050505020304" pitchFamily="18" charset="0"/>
              </a:rPr>
              <a:t> n=1</a:t>
            </a:r>
            <a:r>
              <a:rPr kumimoji="0" lang="ja-JP" altLang="en-US" sz="1800" b="1" dirty="0" smtClean="0">
                <a:solidFill>
                  <a:srgbClr val="7030A0"/>
                </a:solidFill>
                <a:latin typeface="Century" panose="02040604050505020304" pitchFamily="18" charset="0"/>
              </a:rPr>
              <a:t>は自明。</a:t>
            </a:r>
            <a:r>
              <a:rPr kumimoji="0" lang="en-US" altLang="ja-JP" sz="1800" b="1" dirty="0" smtClean="0">
                <a:solidFill>
                  <a:srgbClr val="7030A0"/>
                </a:solidFill>
                <a:latin typeface="Century" panose="02040604050505020304" pitchFamily="18" charset="0"/>
              </a:rPr>
              <a:t>n=2</a:t>
            </a:r>
            <a:r>
              <a:rPr kumimoji="0" lang="ja-JP" altLang="en-US" sz="1800" b="1" dirty="0" smtClean="0">
                <a:solidFill>
                  <a:srgbClr val="7030A0"/>
                </a:solidFill>
                <a:latin typeface="Century" panose="02040604050505020304" pitchFamily="18" charset="0"/>
              </a:rPr>
              <a:t>のとき。</a:t>
            </a:r>
            <a:r>
              <a:rPr kumimoji="0" lang="en-US" altLang="ja-JP" sz="1800" b="1" dirty="0">
                <a:solidFill>
                  <a:srgbClr val="7030A0"/>
                </a:solidFill>
                <a:latin typeface="Century" panose="02040604050505020304" pitchFamily="18" charset="0"/>
              </a:rPr>
              <a:t/>
            </a:r>
            <a:br>
              <a:rPr kumimoji="0" lang="en-US" altLang="ja-JP" sz="1800" b="1" dirty="0">
                <a:solidFill>
                  <a:srgbClr val="7030A0"/>
                </a:solidFill>
                <a:latin typeface="Century" panose="02040604050505020304" pitchFamily="18" charset="0"/>
              </a:rPr>
            </a:br>
            <a:r>
              <a:rPr kumimoji="0" lang="ja-JP" altLang="en-US" sz="1800" b="1" dirty="0" smtClean="0">
                <a:solidFill>
                  <a:srgbClr val="FF0000"/>
                </a:solidFill>
                <a:latin typeface="Century" panose="02040604050505020304" pitchFamily="18" charset="0"/>
              </a:rPr>
              <a:t>Ｐ（Ａ</a:t>
            </a:r>
            <a:r>
              <a:rPr kumimoji="0" lang="en-US" altLang="ja-JP" sz="1800" b="1" dirty="0" smtClean="0">
                <a:solidFill>
                  <a:srgbClr val="FF0000"/>
                </a:solidFill>
                <a:latin typeface="Century" panose="02040604050505020304" pitchFamily="18" charset="0"/>
              </a:rPr>
              <a:t>_1</a:t>
            </a:r>
            <a:r>
              <a:rPr kumimoji="0" lang="ja-JP" altLang="en-US" sz="1800" b="1" dirty="0" smtClean="0">
                <a:solidFill>
                  <a:srgbClr val="FF0000"/>
                </a:solidFill>
                <a:latin typeface="Century" panose="02040604050505020304" pitchFamily="18" charset="0"/>
              </a:rPr>
              <a:t>Ｕ</a:t>
            </a:r>
            <a:r>
              <a:rPr kumimoji="0" lang="en-US" altLang="ja-JP" sz="1800" b="1" dirty="0" smtClean="0">
                <a:solidFill>
                  <a:srgbClr val="FF0000"/>
                </a:solidFill>
                <a:latin typeface="Century" panose="02040604050505020304" pitchFamily="18" charset="0"/>
              </a:rPr>
              <a:t>A_2</a:t>
            </a:r>
            <a:r>
              <a:rPr kumimoji="0" lang="ja-JP" altLang="en-US" sz="1800" b="1" dirty="0" smtClean="0">
                <a:solidFill>
                  <a:srgbClr val="FF0000"/>
                </a:solidFill>
                <a:latin typeface="Century" panose="02040604050505020304" pitchFamily="18" charset="0"/>
              </a:rPr>
              <a:t>）＝Ｐ（Ａ</a:t>
            </a:r>
            <a:r>
              <a:rPr kumimoji="0" lang="en-US" altLang="ja-JP" sz="1800" b="1" dirty="0" smtClean="0">
                <a:solidFill>
                  <a:srgbClr val="FF0000"/>
                </a:solidFill>
                <a:latin typeface="Century" panose="02040604050505020304" pitchFamily="18" charset="0"/>
              </a:rPr>
              <a:t>_1</a:t>
            </a:r>
            <a:r>
              <a:rPr kumimoji="0" lang="ja-JP" altLang="en-US" sz="1800" b="1" dirty="0" smtClean="0">
                <a:solidFill>
                  <a:srgbClr val="FF0000"/>
                </a:solidFill>
                <a:latin typeface="Century" panose="02040604050505020304" pitchFamily="18" charset="0"/>
              </a:rPr>
              <a:t>）＋Ｐ（</a:t>
            </a:r>
            <a:r>
              <a:rPr kumimoji="0" lang="en-US" altLang="ja-JP" sz="1800" b="1" dirty="0" smtClean="0">
                <a:solidFill>
                  <a:srgbClr val="FF0000"/>
                </a:solidFill>
                <a:latin typeface="Century" panose="02040604050505020304" pitchFamily="18" charset="0"/>
              </a:rPr>
              <a:t>A_2</a:t>
            </a:r>
            <a:r>
              <a:rPr kumimoji="0" lang="ja-JP" altLang="en-US" sz="1800" b="1" dirty="0" smtClean="0">
                <a:solidFill>
                  <a:srgbClr val="FF0000"/>
                </a:solidFill>
                <a:latin typeface="Century" panose="02040604050505020304" pitchFamily="18" charset="0"/>
              </a:rPr>
              <a:t>）－Ｐ（Ａ</a:t>
            </a:r>
            <a:r>
              <a:rPr kumimoji="0" lang="en-US" altLang="ja-JP" sz="1800" b="1" dirty="0" smtClean="0">
                <a:solidFill>
                  <a:srgbClr val="FF0000"/>
                </a:solidFill>
                <a:latin typeface="Century" panose="02040604050505020304" pitchFamily="18" charset="0"/>
              </a:rPr>
              <a:t>_1</a:t>
            </a:r>
            <a:r>
              <a:rPr kumimoji="0" lang="ja-JP" altLang="en-US" sz="1800" b="1" dirty="0" smtClean="0">
                <a:solidFill>
                  <a:srgbClr val="FF0000"/>
                </a:solidFill>
                <a:latin typeface="Century" panose="02040604050505020304" pitchFamily="18" charset="0"/>
              </a:rPr>
              <a:t>∩Ａ</a:t>
            </a:r>
            <a:r>
              <a:rPr kumimoji="0" lang="en-US" altLang="ja-JP" sz="1800" b="1" dirty="0" smtClean="0">
                <a:solidFill>
                  <a:srgbClr val="FF0000"/>
                </a:solidFill>
                <a:latin typeface="Century" panose="02040604050505020304" pitchFamily="18" charset="0"/>
              </a:rPr>
              <a:t>_2</a:t>
            </a:r>
            <a:r>
              <a:rPr kumimoji="0" lang="ja-JP" altLang="en-US" sz="1800" b="1" dirty="0" smtClean="0">
                <a:solidFill>
                  <a:srgbClr val="FF0000"/>
                </a:solidFill>
                <a:latin typeface="Century" panose="02040604050505020304" pitchFamily="18" charset="0"/>
              </a:rPr>
              <a:t>）</a:t>
            </a:r>
            <a:r>
              <a:rPr kumimoji="0" lang="ja-JP" altLang="en-US" sz="1800" b="1" dirty="0" smtClean="0">
                <a:solidFill>
                  <a:srgbClr val="7030A0"/>
                </a:solidFill>
                <a:latin typeface="Century" panose="02040604050505020304" pitchFamily="18" charset="0"/>
              </a:rPr>
              <a:t>が示せる</a:t>
            </a:r>
            <a:r>
              <a:rPr kumimoji="0" lang="ja-JP" altLang="en-US" sz="1800" b="1" dirty="0">
                <a:solidFill>
                  <a:srgbClr val="7030A0"/>
                </a:solidFill>
                <a:latin typeface="Century" panose="02040604050505020304" pitchFamily="18" charset="0"/>
              </a:rPr>
              <a:t>。</a:t>
            </a:r>
            <a:r>
              <a:rPr kumimoji="0" lang="ja-JP" altLang="en-US" sz="1800" b="1" dirty="0" smtClean="0">
                <a:solidFill>
                  <a:srgbClr val="7030A0"/>
                </a:solidFill>
                <a:latin typeface="Century" panose="02040604050505020304" pitchFamily="18" charset="0"/>
              </a:rPr>
              <a:t>Ｐ（Ａ</a:t>
            </a:r>
            <a:r>
              <a:rPr kumimoji="0" lang="en-US" altLang="ja-JP" sz="1800" b="1" dirty="0" smtClean="0">
                <a:solidFill>
                  <a:srgbClr val="7030A0"/>
                </a:solidFill>
                <a:latin typeface="Century" panose="02040604050505020304" pitchFamily="18" charset="0"/>
              </a:rPr>
              <a:t>_1</a:t>
            </a:r>
            <a:r>
              <a:rPr kumimoji="0" lang="ja-JP" altLang="en-US" sz="1800" b="1" dirty="0" smtClean="0">
                <a:solidFill>
                  <a:srgbClr val="7030A0"/>
                </a:solidFill>
                <a:latin typeface="Century" panose="02040604050505020304" pitchFamily="18" charset="0"/>
              </a:rPr>
              <a:t>∩Ａ</a:t>
            </a:r>
            <a:r>
              <a:rPr kumimoji="0" lang="en-US" altLang="ja-JP" sz="1800" b="1" dirty="0" smtClean="0">
                <a:solidFill>
                  <a:srgbClr val="7030A0"/>
                </a:solidFill>
                <a:latin typeface="Century" panose="02040604050505020304" pitchFamily="18" charset="0"/>
              </a:rPr>
              <a:t>_2</a:t>
            </a:r>
            <a:r>
              <a:rPr kumimoji="0" lang="ja-JP" altLang="en-US" sz="1800" b="1" dirty="0" smtClean="0">
                <a:solidFill>
                  <a:srgbClr val="7030A0"/>
                </a:solidFill>
                <a:latin typeface="Century" panose="02040604050505020304" pitchFamily="18" charset="0"/>
              </a:rPr>
              <a:t>）は０以上なので、</a:t>
            </a:r>
            <a:r>
              <a:rPr kumimoji="0" lang="en-US" altLang="ja-JP" sz="1800" b="1" dirty="0" smtClean="0">
                <a:solidFill>
                  <a:srgbClr val="7030A0"/>
                </a:solidFill>
                <a:latin typeface="Century" panose="02040604050505020304" pitchFamily="18" charset="0"/>
              </a:rPr>
              <a:t/>
            </a:r>
            <a:br>
              <a:rPr kumimoji="0" lang="en-US" altLang="ja-JP" sz="1800" b="1" dirty="0" smtClean="0">
                <a:solidFill>
                  <a:srgbClr val="7030A0"/>
                </a:solidFill>
                <a:latin typeface="Century" panose="02040604050505020304" pitchFamily="18" charset="0"/>
              </a:rPr>
            </a:br>
            <a:r>
              <a:rPr kumimoji="0" lang="ja-JP" altLang="en-US" sz="1800" b="1" dirty="0" smtClean="0">
                <a:solidFill>
                  <a:srgbClr val="7030A0"/>
                </a:solidFill>
                <a:latin typeface="Century" panose="02040604050505020304" pitchFamily="18" charset="0"/>
              </a:rPr>
              <a:t>Ｐ（Ａ</a:t>
            </a:r>
            <a:r>
              <a:rPr kumimoji="0" lang="en-US" altLang="ja-JP" sz="1800" b="1" dirty="0" smtClean="0">
                <a:solidFill>
                  <a:srgbClr val="7030A0"/>
                </a:solidFill>
                <a:latin typeface="Century" panose="02040604050505020304" pitchFamily="18" charset="0"/>
              </a:rPr>
              <a:t>_1</a:t>
            </a:r>
            <a:r>
              <a:rPr kumimoji="0" lang="ja-JP" altLang="en-US" sz="1800" b="1" dirty="0" smtClean="0">
                <a:solidFill>
                  <a:srgbClr val="7030A0"/>
                </a:solidFill>
                <a:latin typeface="Century" panose="02040604050505020304" pitchFamily="18" charset="0"/>
              </a:rPr>
              <a:t>Ｕ</a:t>
            </a:r>
            <a:r>
              <a:rPr kumimoji="0" lang="en-US" altLang="ja-JP" sz="1800" b="1" dirty="0" smtClean="0">
                <a:solidFill>
                  <a:srgbClr val="7030A0"/>
                </a:solidFill>
                <a:latin typeface="Century" panose="02040604050505020304" pitchFamily="18" charset="0"/>
              </a:rPr>
              <a:t>A_2</a:t>
            </a:r>
            <a:r>
              <a:rPr kumimoji="0" lang="ja-JP" altLang="en-US" sz="1800" b="1" dirty="0" smtClean="0">
                <a:solidFill>
                  <a:srgbClr val="7030A0"/>
                </a:solidFill>
                <a:latin typeface="Century" panose="02040604050505020304" pitchFamily="18" charset="0"/>
              </a:rPr>
              <a:t>） ≦Ｐ（Ａ</a:t>
            </a:r>
            <a:r>
              <a:rPr kumimoji="0" lang="en-US" altLang="ja-JP" sz="1800" b="1" dirty="0" smtClean="0">
                <a:solidFill>
                  <a:srgbClr val="7030A0"/>
                </a:solidFill>
                <a:latin typeface="Century" panose="02040604050505020304" pitchFamily="18" charset="0"/>
              </a:rPr>
              <a:t>_1</a:t>
            </a:r>
            <a:r>
              <a:rPr kumimoji="0" lang="ja-JP" altLang="en-US" sz="1800" b="1" dirty="0" smtClean="0">
                <a:solidFill>
                  <a:srgbClr val="7030A0"/>
                </a:solidFill>
                <a:latin typeface="Century" panose="02040604050505020304" pitchFamily="18" charset="0"/>
              </a:rPr>
              <a:t>）＋Ｐ（</a:t>
            </a:r>
            <a:r>
              <a:rPr kumimoji="0" lang="en-US" altLang="ja-JP" sz="1800" b="1" dirty="0" smtClean="0">
                <a:solidFill>
                  <a:srgbClr val="7030A0"/>
                </a:solidFill>
                <a:latin typeface="Century" panose="02040604050505020304" pitchFamily="18" charset="0"/>
              </a:rPr>
              <a:t>A_2</a:t>
            </a:r>
            <a:r>
              <a:rPr kumimoji="0" lang="ja-JP" altLang="en-US" sz="1800" b="1" dirty="0" smtClean="0">
                <a:solidFill>
                  <a:srgbClr val="7030A0"/>
                </a:solidFill>
                <a:latin typeface="Century" panose="02040604050505020304" pitchFamily="18" charset="0"/>
              </a:rPr>
              <a:t>） 。</a:t>
            </a:r>
            <a:r>
              <a:rPr kumimoji="0" lang="en-US" altLang="ja-JP" sz="1800" b="1" dirty="0" smtClean="0">
                <a:solidFill>
                  <a:srgbClr val="7030A0"/>
                </a:solidFill>
                <a:latin typeface="Century" panose="02040604050505020304" pitchFamily="18" charset="0"/>
              </a:rPr>
              <a:t/>
            </a:r>
            <a:br>
              <a:rPr kumimoji="0" lang="en-US" altLang="ja-JP" sz="1800" b="1" dirty="0" smtClean="0">
                <a:solidFill>
                  <a:srgbClr val="7030A0"/>
                </a:solidFill>
                <a:latin typeface="Century" panose="02040604050505020304" pitchFamily="18" charset="0"/>
              </a:rPr>
            </a:br>
            <a:r>
              <a:rPr kumimoji="0" lang="ja-JP" altLang="en-US" sz="1800" b="1" dirty="0" smtClean="0">
                <a:solidFill>
                  <a:srgbClr val="7030A0"/>
                </a:solidFill>
                <a:latin typeface="Century" panose="02040604050505020304" pitchFamily="18" charset="0"/>
              </a:rPr>
              <a:t>あとは、帰納法を用いる。</a:t>
            </a:r>
            <a:r>
              <a:rPr kumimoji="0" lang="en-US" altLang="ja-JP" sz="1800" b="1" dirty="0" smtClean="0">
                <a:solidFill>
                  <a:srgbClr val="7030A0"/>
                </a:solidFill>
                <a:latin typeface="Century" panose="02040604050505020304" pitchFamily="18" charset="0"/>
              </a:rPr>
              <a:t/>
            </a:r>
            <a:br>
              <a:rPr kumimoji="0" lang="en-US" altLang="ja-JP" sz="1800" b="1" dirty="0" smtClean="0">
                <a:solidFill>
                  <a:srgbClr val="7030A0"/>
                </a:solidFill>
                <a:latin typeface="Century" panose="02040604050505020304" pitchFamily="18" charset="0"/>
              </a:rPr>
            </a:br>
            <a:r>
              <a:rPr kumimoji="0" lang="ja-JP" altLang="ja-JP" sz="1800" b="1" dirty="0" smtClean="0">
                <a:solidFill>
                  <a:srgbClr val="7030A0"/>
                </a:solidFill>
              </a:rPr>
              <a:t/>
            </a:r>
            <a:br>
              <a:rPr kumimoji="0" lang="ja-JP" altLang="ja-JP" sz="1800" b="1" dirty="0" smtClean="0">
                <a:solidFill>
                  <a:srgbClr val="7030A0"/>
                </a:solidFill>
              </a:rPr>
            </a:br>
            <a:r>
              <a:rPr kumimoji="0" lang="ja-JP" altLang="ja-JP" sz="1800" b="1" dirty="0" smtClean="0">
                <a:solidFill>
                  <a:srgbClr val="002060"/>
                </a:solidFill>
                <a:cs typeface="Arial" panose="020B0604020202020204" pitchFamily="34" charset="0"/>
              </a:rPr>
              <a:t>②</a:t>
            </a:r>
            <a:r>
              <a:rPr kumimoji="0" lang="ja-JP" altLang="ja-JP" sz="1800" b="1" dirty="0">
                <a:solidFill>
                  <a:srgbClr val="002060"/>
                </a:solidFill>
                <a:cs typeface="Arial" panose="020B0604020202020204" pitchFamily="34" charset="0"/>
              </a:rPr>
              <a:t>4/28(火)の資料より</a:t>
            </a:r>
            <a:r>
              <a:rPr kumimoji="0" lang="ja-JP" altLang="ja-JP" sz="1800" b="1" i="0" u="none" strike="noStrike" cap="none" normalizeH="0" baseline="0" dirty="0" smtClean="0">
                <a:ln>
                  <a:noFill/>
                </a:ln>
                <a:solidFill>
                  <a:srgbClr val="002060"/>
                </a:solidFill>
                <a:effectLst/>
              </a:rPr>
              <a:t/>
            </a:r>
            <a:br>
              <a:rPr kumimoji="0" lang="ja-JP" altLang="ja-JP" sz="1800" b="1" i="0" u="none" strike="noStrike" cap="none" normalizeH="0" baseline="0" dirty="0" smtClean="0">
                <a:ln>
                  <a:noFill/>
                </a:ln>
                <a:solidFill>
                  <a:srgbClr val="002060"/>
                </a:solidFill>
                <a:effectLst/>
              </a:rPr>
            </a:br>
            <a:r>
              <a:rPr kumimoji="0" lang="ja-JP" altLang="ja-JP" sz="1800" b="1" dirty="0">
                <a:solidFill>
                  <a:srgbClr val="002060"/>
                </a:solidFill>
                <a:cs typeface="Arial" panose="020B0604020202020204" pitchFamily="34" charset="0"/>
              </a:rPr>
              <a:t>　最後の問題の(2)の記号が何を表しているのかが分かりませんでした。</a:t>
            </a:r>
            <a:r>
              <a:rPr kumimoji="0" lang="ja-JP" altLang="ja-JP" sz="1800" b="1" i="0" u="none" strike="noStrike" cap="none" normalizeH="0" baseline="0" dirty="0" smtClean="0">
                <a:ln>
                  <a:noFill/>
                </a:ln>
                <a:solidFill>
                  <a:srgbClr val="002060"/>
                </a:solidFill>
                <a:effectLst/>
              </a:rPr>
              <a:t/>
            </a:r>
            <a:br>
              <a:rPr kumimoji="0" lang="ja-JP" altLang="ja-JP" sz="1800" b="1" i="0" u="none" strike="noStrike" cap="none" normalizeH="0" baseline="0" dirty="0" smtClean="0">
                <a:ln>
                  <a:noFill/>
                </a:ln>
                <a:solidFill>
                  <a:srgbClr val="002060"/>
                </a:solidFill>
                <a:effectLst/>
              </a:rPr>
            </a:br>
            <a:r>
              <a:rPr kumimoji="0" lang="ja-JP" altLang="ja-JP" sz="1800" b="1" dirty="0">
                <a:solidFill>
                  <a:srgbClr val="002060"/>
                </a:solidFill>
                <a:cs typeface="Arial" panose="020B0604020202020204" pitchFamily="34" charset="0"/>
              </a:rPr>
              <a:t>　(調べると、その記号を右に90度回転させたものが論理的帰結でしたが</a:t>
            </a:r>
            <a:r>
              <a:rPr kumimoji="0" lang="ja-JP" altLang="ja-JP" sz="1800" b="1" dirty="0" smtClean="0">
                <a:solidFill>
                  <a:srgbClr val="002060"/>
                </a:solidFill>
                <a:cs typeface="Arial" panose="020B0604020202020204" pitchFamily="34" charset="0"/>
              </a:rPr>
              <a:t>、</a:t>
            </a:r>
            <a:r>
              <a:rPr kumimoji="0" lang="ja-JP" altLang="ja-JP" sz="1800" b="1" dirty="0">
                <a:solidFill>
                  <a:srgbClr val="002060"/>
                </a:solidFill>
                <a:cs typeface="Arial" panose="020B0604020202020204" pitchFamily="34" charset="0"/>
              </a:rPr>
              <a:t>　それと同じようなことでしょうか。</a:t>
            </a:r>
            <a:r>
              <a:rPr kumimoji="0" lang="ja-JP" altLang="ja-JP" sz="1800" b="1" dirty="0" smtClean="0">
                <a:solidFill>
                  <a:srgbClr val="002060"/>
                </a:solidFill>
                <a:cs typeface="Arial" panose="020B0604020202020204" pitchFamily="34" charset="0"/>
              </a:rPr>
              <a:t>)</a:t>
            </a:r>
            <a:r>
              <a:rPr kumimoji="0" lang="en-US" altLang="ja-JP" sz="1800" b="1" dirty="0" smtClean="0">
                <a:solidFill>
                  <a:srgbClr val="002060"/>
                </a:solidFill>
                <a:cs typeface="Arial" panose="020B0604020202020204" pitchFamily="34" charset="0"/>
              </a:rPr>
              <a:t/>
            </a:r>
            <a:br>
              <a:rPr kumimoji="0" lang="en-US" altLang="ja-JP" sz="1800" b="1" dirty="0" smtClean="0">
                <a:solidFill>
                  <a:srgbClr val="002060"/>
                </a:solidFill>
                <a:cs typeface="Arial" panose="020B0604020202020204" pitchFamily="34" charset="0"/>
              </a:rPr>
            </a:br>
            <a:r>
              <a:rPr kumimoji="0" lang="ja-JP" altLang="en-US" sz="1800" b="1" dirty="0" smtClean="0">
                <a:solidFill>
                  <a:srgbClr val="7030A0"/>
                </a:solidFill>
                <a:latin typeface="ＭＳ 明朝" panose="02020609040205080304" pitchFamily="17" charset="-128"/>
                <a:ea typeface="ＭＳ 明朝" panose="02020609040205080304" pitchFamily="17" charset="-128"/>
                <a:cs typeface="Arial" panose="020B0604020202020204" pitchFamily="34" charset="0"/>
              </a:rPr>
              <a:t>答え　独立性です。</a:t>
            </a:r>
            <a:r>
              <a:rPr kumimoji="0" lang="en-US" altLang="ja-JP" sz="1800" b="1" dirty="0" smtClean="0">
                <a:solidFill>
                  <a:srgbClr val="7030A0"/>
                </a:solidFill>
                <a:latin typeface="ＭＳ 明朝" panose="02020609040205080304" pitchFamily="17" charset="-128"/>
                <a:ea typeface="ＭＳ 明朝" panose="02020609040205080304" pitchFamily="17" charset="-128"/>
                <a:cs typeface="Arial" panose="020B0604020202020204" pitchFamily="34" charset="0"/>
              </a:rPr>
              <a:t>(4)</a:t>
            </a:r>
            <a:r>
              <a:rPr kumimoji="0" lang="ja-JP" altLang="en-US" sz="1800" b="1" dirty="0" smtClean="0">
                <a:solidFill>
                  <a:srgbClr val="7030A0"/>
                </a:solidFill>
                <a:latin typeface="ＭＳ 明朝" panose="02020609040205080304" pitchFamily="17" charset="-128"/>
                <a:ea typeface="ＭＳ 明朝" panose="02020609040205080304" pitchFamily="17" charset="-128"/>
                <a:cs typeface="Arial" panose="020B0604020202020204" pitchFamily="34" charset="0"/>
              </a:rPr>
              <a:t>式の次の行で定義してあります。</a:t>
            </a:r>
            <a:endParaRPr kumimoji="0" lang="ja-JP" altLang="ja-JP"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endParaRPr>
          </a:p>
        </p:txBody>
      </p:sp>
      <p:sp>
        <p:nvSpPr>
          <p:cNvPr id="9" name="Rectangle 5"/>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cxnSp>
        <p:nvCxnSpPr>
          <p:cNvPr id="3" name="直線コネクタ 2"/>
          <p:cNvCxnSpPr/>
          <p:nvPr/>
        </p:nvCxnSpPr>
        <p:spPr>
          <a:xfrm>
            <a:off x="4876800" y="5207000"/>
            <a:ext cx="60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5029200" y="5003800"/>
            <a:ext cx="16933" cy="20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5181600" y="4995327"/>
            <a:ext cx="16933" cy="2032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55968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184731" y="54788"/>
            <a:ext cx="11550069"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nSpc>
                <a:spcPct val="100000"/>
              </a:lnSpc>
            </a:pPr>
            <a:r>
              <a:rPr kumimoji="0" lang="ja-JP" altLang="en-US"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cs typeface="Arial" panose="020B0604020202020204" pitchFamily="34" charset="0"/>
              </a:rPr>
              <a:t>質問</a:t>
            </a:r>
            <a:r>
              <a:rPr kumimoji="0" lang="en-US" altLang="ja-JP"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cs typeface="Arial" panose="020B0604020202020204" pitchFamily="34" charset="0"/>
              </a:rPr>
              <a:t/>
            </a:r>
            <a:br>
              <a:rPr kumimoji="0" lang="en-US" altLang="ja-JP"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cs typeface="Arial" panose="020B0604020202020204" pitchFamily="34" charset="0"/>
              </a:rPr>
            </a:br>
            <a:r>
              <a:rPr kumimoji="0" lang="en-US" altLang="ja-JP"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cs typeface="Arial" panose="020B0604020202020204" pitchFamily="34" charset="0"/>
              </a:rPr>
              <a:t/>
            </a:r>
            <a:br>
              <a:rPr kumimoji="0" lang="en-US" altLang="ja-JP"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cs typeface="Arial" panose="020B0604020202020204" pitchFamily="34" charset="0"/>
              </a:rPr>
            </a:br>
            <a:r>
              <a:rPr kumimoji="0" lang="ja-JP" altLang="ja-JP" sz="1800" b="1" dirty="0" smtClean="0">
                <a:solidFill>
                  <a:srgbClr val="002060"/>
                </a:solidFill>
                <a:cs typeface="Arial" panose="020B0604020202020204" pitchFamily="34" charset="0"/>
              </a:rPr>
              <a:t>③</a:t>
            </a:r>
            <a:r>
              <a:rPr kumimoji="0" lang="ja-JP" altLang="ja-JP" sz="1800" b="1" dirty="0">
                <a:solidFill>
                  <a:srgbClr val="002060"/>
                </a:solidFill>
                <a:cs typeface="Arial" panose="020B0604020202020204" pitchFamily="34" charset="0"/>
              </a:rPr>
              <a:t>5/12(火)資料より</a:t>
            </a:r>
            <a:r>
              <a:rPr kumimoji="0" lang="ja-JP" altLang="ja-JP" sz="1800" b="1" i="0" u="none" strike="noStrike" cap="none" normalizeH="0" baseline="0" dirty="0" smtClean="0">
                <a:ln>
                  <a:noFill/>
                </a:ln>
                <a:solidFill>
                  <a:srgbClr val="002060"/>
                </a:solidFill>
                <a:effectLst/>
              </a:rPr>
              <a:t/>
            </a:r>
            <a:br>
              <a:rPr kumimoji="0" lang="ja-JP" altLang="ja-JP" sz="1800" b="1" i="0" u="none" strike="noStrike" cap="none" normalizeH="0" baseline="0" dirty="0" smtClean="0">
                <a:ln>
                  <a:noFill/>
                </a:ln>
                <a:solidFill>
                  <a:srgbClr val="002060"/>
                </a:solidFill>
                <a:effectLst/>
              </a:rPr>
            </a:br>
            <a:r>
              <a:rPr kumimoji="0" lang="ja-JP" altLang="ja-JP" sz="1800" b="1" dirty="0">
                <a:solidFill>
                  <a:srgbClr val="002060"/>
                </a:solidFill>
                <a:cs typeface="Arial" panose="020B0604020202020204" pitchFamily="34" charset="0"/>
              </a:rPr>
              <a:t>　「連続型確率変数」の定義のところで、「確率変数の取る値が連続量となる</a:t>
            </a:r>
            <a:r>
              <a:rPr kumimoji="0" lang="ja-JP" altLang="ja-JP" sz="1800" b="1" dirty="0" smtClean="0">
                <a:solidFill>
                  <a:srgbClr val="002060"/>
                </a:solidFill>
                <a:cs typeface="Arial" panose="020B0604020202020204" pitchFamily="34" charset="0"/>
              </a:rPr>
              <a:t>場合</a:t>
            </a:r>
            <a:r>
              <a:rPr kumimoji="0" lang="ja-JP" altLang="ja-JP" sz="1800" b="1" dirty="0">
                <a:solidFill>
                  <a:srgbClr val="002060"/>
                </a:solidFill>
                <a:cs typeface="Arial" panose="020B0604020202020204" pitchFamily="34" charset="0"/>
              </a:rPr>
              <a:t>」</a:t>
            </a:r>
            <a:r>
              <a:rPr kumimoji="0" lang="ja-JP" altLang="ja-JP" sz="1800" b="1" i="0" u="none" strike="noStrike" cap="none" normalizeH="0" baseline="0" dirty="0" smtClean="0">
                <a:ln>
                  <a:noFill/>
                </a:ln>
                <a:solidFill>
                  <a:srgbClr val="002060"/>
                </a:solidFill>
                <a:effectLst/>
              </a:rPr>
              <a:t/>
            </a:r>
            <a:br>
              <a:rPr kumimoji="0" lang="ja-JP" altLang="ja-JP" sz="1800" b="1" i="0" u="none" strike="noStrike" cap="none" normalizeH="0" baseline="0" dirty="0" smtClean="0">
                <a:ln>
                  <a:noFill/>
                </a:ln>
                <a:solidFill>
                  <a:srgbClr val="002060"/>
                </a:solidFill>
                <a:effectLst/>
              </a:rPr>
            </a:br>
            <a:r>
              <a:rPr kumimoji="0" lang="ja-JP" altLang="ja-JP" sz="1800" b="1" dirty="0">
                <a:solidFill>
                  <a:srgbClr val="002060"/>
                </a:solidFill>
                <a:cs typeface="Arial" panose="020B0604020202020204" pitchFamily="34" charset="0"/>
              </a:rPr>
              <a:t>　とあったのですが、確率が連続であるというイメージが湧きません。離散的</a:t>
            </a:r>
            <a:r>
              <a:rPr kumimoji="0" lang="ja-JP" altLang="ja-JP" sz="1800" b="1" dirty="0" smtClean="0">
                <a:solidFill>
                  <a:srgbClr val="002060"/>
                </a:solidFill>
                <a:cs typeface="Arial" panose="020B0604020202020204" pitchFamily="34" charset="0"/>
              </a:rPr>
              <a:t>である</a:t>
            </a:r>
            <a:r>
              <a:rPr kumimoji="0" lang="ja-JP" altLang="ja-JP" sz="1800" b="1" i="0" u="none" strike="noStrike" cap="none" normalizeH="0" baseline="0" dirty="0" smtClean="0">
                <a:ln>
                  <a:noFill/>
                </a:ln>
                <a:solidFill>
                  <a:srgbClr val="002060"/>
                </a:solidFill>
                <a:effectLst/>
              </a:rPr>
              <a:t/>
            </a:r>
            <a:br>
              <a:rPr kumimoji="0" lang="ja-JP" altLang="ja-JP" sz="1800" b="1" i="0" u="none" strike="noStrike" cap="none" normalizeH="0" baseline="0" dirty="0" smtClean="0">
                <a:ln>
                  <a:noFill/>
                </a:ln>
                <a:solidFill>
                  <a:srgbClr val="002060"/>
                </a:solidFill>
                <a:effectLst/>
              </a:rPr>
            </a:br>
            <a:r>
              <a:rPr kumimoji="0" lang="ja-JP" altLang="ja-JP" sz="1800" b="1" dirty="0">
                <a:solidFill>
                  <a:srgbClr val="002060"/>
                </a:solidFill>
                <a:cs typeface="Arial" panose="020B0604020202020204" pitchFamily="34" charset="0"/>
              </a:rPr>
              <a:t>　ことが一般的だと思っていたのですが、連続であるときの具体例など</a:t>
            </a:r>
            <a:r>
              <a:rPr kumimoji="0" lang="ja-JP" altLang="ja-JP" sz="1800" b="1" dirty="0" smtClean="0">
                <a:solidFill>
                  <a:srgbClr val="002060"/>
                </a:solidFill>
                <a:cs typeface="Arial" panose="020B0604020202020204" pitchFamily="34" charset="0"/>
              </a:rPr>
              <a:t>あれば</a:t>
            </a:r>
            <a:r>
              <a:rPr kumimoji="0" lang="ja-JP" altLang="ja-JP" sz="1800" b="1" dirty="0">
                <a:solidFill>
                  <a:srgbClr val="002060"/>
                </a:solidFill>
                <a:cs typeface="Arial" panose="020B0604020202020204" pitchFamily="34" charset="0"/>
              </a:rPr>
              <a:t>　教えていただきたいです</a:t>
            </a:r>
            <a:r>
              <a:rPr kumimoji="0" lang="ja-JP" altLang="ja-JP" sz="1800" b="1" dirty="0" smtClean="0">
                <a:solidFill>
                  <a:srgbClr val="002060"/>
                </a:solidFill>
                <a:cs typeface="Arial" panose="020B0604020202020204" pitchFamily="34" charset="0"/>
              </a:rPr>
              <a:t>。</a:t>
            </a:r>
            <a:r>
              <a:rPr kumimoji="0" lang="en-US" altLang="ja-JP" sz="1800" b="1" dirty="0" smtClean="0">
                <a:solidFill>
                  <a:srgbClr val="002060"/>
                </a:solidFill>
                <a:cs typeface="Arial" panose="020B0604020202020204" pitchFamily="34" charset="0"/>
              </a:rPr>
              <a:t/>
            </a:r>
            <a:br>
              <a:rPr kumimoji="0" lang="en-US" altLang="ja-JP" sz="1800" b="1" dirty="0" smtClean="0">
                <a:solidFill>
                  <a:srgbClr val="002060"/>
                </a:solidFill>
                <a:cs typeface="Arial" panose="020B0604020202020204" pitchFamily="34" charset="0"/>
              </a:rPr>
            </a:br>
            <a:r>
              <a:rPr kumimoji="0" lang="ja-JP" altLang="en-US" sz="1800" b="1" dirty="0" smtClean="0">
                <a:solidFill>
                  <a:srgbClr val="7030A0"/>
                </a:solidFill>
                <a:latin typeface="ＭＳ 明朝" panose="02020609040205080304" pitchFamily="17" charset="-128"/>
                <a:ea typeface="ＭＳ 明朝" panose="02020609040205080304" pitchFamily="17" charset="-128"/>
                <a:cs typeface="Arial" panose="020B0604020202020204" pitchFamily="34" charset="0"/>
              </a:rPr>
              <a:t>答</a:t>
            </a:r>
            <a:r>
              <a:rPr kumimoji="0" lang="ja-JP" altLang="en-US" sz="1800" b="1" dirty="0">
                <a:solidFill>
                  <a:srgbClr val="7030A0"/>
                </a:solidFill>
                <a:latin typeface="ＭＳ 明朝" panose="02020609040205080304" pitchFamily="17" charset="-128"/>
                <a:ea typeface="ＭＳ 明朝" panose="02020609040205080304" pitchFamily="17" charset="-128"/>
                <a:cs typeface="Arial" panose="020B0604020202020204" pitchFamily="34" charset="0"/>
              </a:rPr>
              <a:t>　</a:t>
            </a:r>
            <a:r>
              <a:rPr kumimoji="0" lang="ja-JP" altLang="en-US" sz="1800" b="1" dirty="0" smtClean="0">
                <a:solidFill>
                  <a:srgbClr val="7030A0"/>
                </a:solidFill>
                <a:latin typeface="ＭＳ 明朝" panose="02020609040205080304" pitchFamily="17" charset="-128"/>
                <a:ea typeface="ＭＳ 明朝" panose="02020609040205080304" pitchFamily="17" charset="-128"/>
                <a:cs typeface="Arial" panose="020B0604020202020204" pitchFamily="34" charset="0"/>
              </a:rPr>
              <a:t>むしろ連続量の方が一般的だと思います。</a:t>
            </a:r>
            <a:r>
              <a:rPr kumimoji="0" lang="en-US" altLang="ja-JP" sz="1800" b="1" dirty="0" smtClean="0">
                <a:solidFill>
                  <a:srgbClr val="7030A0"/>
                </a:solidFill>
                <a:latin typeface="ＭＳ 明朝" panose="02020609040205080304" pitchFamily="17" charset="-128"/>
                <a:ea typeface="ＭＳ 明朝" panose="02020609040205080304" pitchFamily="17" charset="-128"/>
                <a:cs typeface="Arial" panose="020B0604020202020204" pitchFamily="34" charset="0"/>
              </a:rPr>
              <a:t/>
            </a:r>
            <a:br>
              <a:rPr kumimoji="0" lang="en-US" altLang="ja-JP" sz="1800" b="1" dirty="0" smtClean="0">
                <a:solidFill>
                  <a:srgbClr val="7030A0"/>
                </a:solidFill>
                <a:latin typeface="ＭＳ 明朝" panose="02020609040205080304" pitchFamily="17" charset="-128"/>
                <a:ea typeface="ＭＳ 明朝" panose="02020609040205080304" pitchFamily="17" charset="-128"/>
                <a:cs typeface="Arial" panose="020B0604020202020204" pitchFamily="34" charset="0"/>
              </a:rPr>
            </a:br>
            <a:r>
              <a:rPr kumimoji="0" lang="ja-JP" altLang="en-US" sz="1800" b="1" dirty="0" smtClean="0">
                <a:solidFill>
                  <a:srgbClr val="7030A0"/>
                </a:solidFill>
                <a:latin typeface="ＭＳ 明朝" panose="02020609040205080304" pitchFamily="17" charset="-128"/>
                <a:ea typeface="ＭＳ 明朝" panose="02020609040205080304" pitchFamily="17" charset="-128"/>
                <a:cs typeface="Arial" panose="020B0604020202020204" pitchFamily="34" charset="0"/>
              </a:rPr>
              <a:t>例えば、物理で言えば、一次元の運動で位置が（</a:t>
            </a:r>
            <a:r>
              <a:rPr kumimoji="0" lang="ja-JP" altLang="en-US" sz="1800" b="1" dirty="0" err="1" smtClean="0">
                <a:solidFill>
                  <a:srgbClr val="7030A0"/>
                </a:solidFill>
                <a:latin typeface="ＭＳ 明朝" panose="02020609040205080304" pitchFamily="17" charset="-128"/>
                <a:ea typeface="ＭＳ 明朝" panose="02020609040205080304" pitchFamily="17" charset="-128"/>
                <a:cs typeface="Arial" panose="020B0604020202020204" pitchFamily="34" charset="0"/>
              </a:rPr>
              <a:t>ｘ</a:t>
            </a:r>
            <a:r>
              <a:rPr kumimoji="0" lang="ja-JP" altLang="en-US" sz="1800" b="1" dirty="0" smtClean="0">
                <a:solidFill>
                  <a:srgbClr val="7030A0"/>
                </a:solidFill>
                <a:latin typeface="ＭＳ 明朝" panose="02020609040205080304" pitchFamily="17" charset="-128"/>
                <a:ea typeface="ＭＳ 明朝" panose="02020609040205080304" pitchFamily="17" charset="-128"/>
                <a:cs typeface="Arial" panose="020B0604020202020204" pitchFamily="34" charset="0"/>
              </a:rPr>
              <a:t>、ｘ＋</a:t>
            </a:r>
            <a:r>
              <a:rPr kumimoji="0" lang="en-US" altLang="ja-JP" sz="1800" b="1" dirty="0" smtClean="0">
                <a:solidFill>
                  <a:srgbClr val="7030A0"/>
                </a:solidFill>
                <a:latin typeface="ＭＳ 明朝" panose="02020609040205080304" pitchFamily="17" charset="-128"/>
                <a:ea typeface="ＭＳ 明朝" panose="02020609040205080304" pitchFamily="17" charset="-128"/>
                <a:cs typeface="Arial" panose="020B0604020202020204" pitchFamily="34" charset="0"/>
              </a:rPr>
              <a:t>Δ</a:t>
            </a:r>
            <a:r>
              <a:rPr kumimoji="0" lang="ja-JP" altLang="en-US" sz="1800" b="1" dirty="0" smtClean="0">
                <a:solidFill>
                  <a:srgbClr val="7030A0"/>
                </a:solidFill>
                <a:latin typeface="ＭＳ 明朝" panose="02020609040205080304" pitchFamily="17" charset="-128"/>
                <a:ea typeface="ＭＳ 明朝" panose="02020609040205080304" pitchFamily="17" charset="-128"/>
                <a:cs typeface="Arial" panose="020B0604020202020204" pitchFamily="34" charset="0"/>
              </a:rPr>
              <a:t>ｘ）にある確率などで、位置は連続量です。</a:t>
            </a:r>
            <a:r>
              <a:rPr kumimoji="0" lang="ja-JP" altLang="ja-JP" sz="1800" b="1" i="0" u="none" strike="noStrike" cap="none" normalizeH="0" baseline="0" dirty="0" smtClean="0">
                <a:ln>
                  <a:noFill/>
                </a:ln>
                <a:solidFill>
                  <a:srgbClr val="7030A0"/>
                </a:solidFill>
                <a:effectLst/>
                <a:latin typeface="ＭＳ 明朝" panose="02020609040205080304" pitchFamily="17" charset="-128"/>
                <a:ea typeface="ＭＳ 明朝" panose="02020609040205080304" pitchFamily="17" charset="-128"/>
              </a:rPr>
              <a:t/>
            </a:r>
            <a:br>
              <a:rPr kumimoji="0" lang="ja-JP" altLang="ja-JP" sz="1800" b="1" i="0" u="none" strike="noStrike" cap="none" normalizeH="0" baseline="0" dirty="0" smtClean="0">
                <a:ln>
                  <a:noFill/>
                </a:ln>
                <a:solidFill>
                  <a:srgbClr val="7030A0"/>
                </a:solidFill>
                <a:effectLst/>
                <a:latin typeface="ＭＳ 明朝" panose="02020609040205080304" pitchFamily="17" charset="-128"/>
                <a:ea typeface="ＭＳ 明朝" panose="02020609040205080304" pitchFamily="17" charset="-128"/>
              </a:rPr>
            </a:br>
            <a:r>
              <a:rPr kumimoji="0" lang="ja-JP" altLang="ja-JP" sz="1800" b="1" dirty="0">
                <a:solidFill>
                  <a:srgbClr val="002060"/>
                </a:solidFill>
              </a:rPr>
              <a:t/>
            </a:r>
            <a:br>
              <a:rPr kumimoji="0" lang="ja-JP" altLang="ja-JP" sz="1800" b="1" dirty="0">
                <a:solidFill>
                  <a:srgbClr val="002060"/>
                </a:solidFill>
              </a:rPr>
            </a:br>
            <a:r>
              <a:rPr kumimoji="0" lang="ja-JP" altLang="ja-JP" sz="1800" b="1" dirty="0">
                <a:solidFill>
                  <a:srgbClr val="002060"/>
                </a:solidFill>
                <a:cs typeface="Arial" panose="020B0604020202020204" pitchFamily="34" charset="0"/>
              </a:rPr>
              <a:t>④5/12(火)資料より</a:t>
            </a:r>
            <a:r>
              <a:rPr kumimoji="0" lang="ja-JP" altLang="ja-JP" sz="1800" b="1" i="0" u="none" strike="noStrike" cap="none" normalizeH="0" baseline="0" dirty="0" smtClean="0">
                <a:ln>
                  <a:noFill/>
                </a:ln>
                <a:solidFill>
                  <a:srgbClr val="002060"/>
                </a:solidFill>
                <a:effectLst/>
              </a:rPr>
              <a:t/>
            </a:r>
            <a:br>
              <a:rPr kumimoji="0" lang="ja-JP" altLang="ja-JP" sz="1800" b="1" i="0" u="none" strike="noStrike" cap="none" normalizeH="0" baseline="0" dirty="0" smtClean="0">
                <a:ln>
                  <a:noFill/>
                </a:ln>
                <a:solidFill>
                  <a:srgbClr val="002060"/>
                </a:solidFill>
                <a:effectLst/>
              </a:rPr>
            </a:br>
            <a:r>
              <a:rPr kumimoji="0" lang="ja-JP" altLang="ja-JP" sz="1800" b="1" dirty="0">
                <a:solidFill>
                  <a:srgbClr val="002060"/>
                </a:solidFill>
                <a:cs typeface="Arial" panose="020B0604020202020204" pitchFamily="34" charset="0"/>
              </a:rPr>
              <a:t>　「2次元確率ベクトルの場合」という横目で、2次元分布関数の基本的な性質が</a:t>
            </a:r>
            <a:r>
              <a:rPr kumimoji="0" lang="ja-JP" altLang="ja-JP" sz="1800" b="1" i="0" u="none" strike="noStrike" cap="none" normalizeH="0" baseline="0" dirty="0" smtClean="0">
                <a:ln>
                  <a:noFill/>
                </a:ln>
                <a:solidFill>
                  <a:srgbClr val="002060"/>
                </a:solidFill>
                <a:effectLst/>
              </a:rPr>
              <a:t/>
            </a:r>
            <a:br>
              <a:rPr kumimoji="0" lang="ja-JP" altLang="ja-JP" sz="1800" b="1" i="0" u="none" strike="noStrike" cap="none" normalizeH="0" baseline="0" dirty="0" smtClean="0">
                <a:ln>
                  <a:noFill/>
                </a:ln>
                <a:solidFill>
                  <a:srgbClr val="002060"/>
                </a:solidFill>
                <a:effectLst/>
              </a:rPr>
            </a:br>
            <a:r>
              <a:rPr kumimoji="0" lang="ja-JP" altLang="ja-JP" sz="1800" b="1" dirty="0">
                <a:solidFill>
                  <a:srgbClr val="002060"/>
                </a:solidFill>
                <a:cs typeface="Arial" panose="020B0604020202020204" pitchFamily="34" charset="0"/>
              </a:rPr>
              <a:t>　５つ挙げられていますが、5つ目がどのような性質を表しているのかが</a:t>
            </a:r>
            <a:r>
              <a:rPr kumimoji="0" lang="ja-JP" altLang="ja-JP" sz="1800" b="1" dirty="0" smtClean="0">
                <a:solidFill>
                  <a:srgbClr val="002060"/>
                </a:solidFill>
                <a:cs typeface="Arial" panose="020B0604020202020204" pitchFamily="34" charset="0"/>
              </a:rPr>
              <a:t>、</a:t>
            </a:r>
            <a:r>
              <a:rPr kumimoji="0" lang="ja-JP" altLang="ja-JP" sz="1800" b="1" dirty="0">
                <a:solidFill>
                  <a:srgbClr val="002060"/>
                </a:solidFill>
                <a:cs typeface="Arial" panose="020B0604020202020204" pitchFamily="34" charset="0"/>
              </a:rPr>
              <a:t>　よくわかりませんでした</a:t>
            </a:r>
            <a:r>
              <a:rPr kumimoji="0" lang="ja-JP" altLang="ja-JP" sz="1800" b="1" dirty="0" smtClean="0">
                <a:solidFill>
                  <a:srgbClr val="002060"/>
                </a:solidFill>
                <a:cs typeface="Arial" panose="020B0604020202020204" pitchFamily="34" charset="0"/>
              </a:rPr>
              <a:t>。</a:t>
            </a:r>
            <a:r>
              <a:rPr kumimoji="0" lang="en-US" altLang="ja-JP" sz="1800" b="1" dirty="0">
                <a:solidFill>
                  <a:srgbClr val="002060"/>
                </a:solidFill>
                <a:cs typeface="Arial" panose="020B0604020202020204" pitchFamily="34" charset="0"/>
              </a:rPr>
              <a:t/>
            </a:r>
            <a:br>
              <a:rPr kumimoji="0" lang="en-US" altLang="ja-JP" sz="1800" b="1" dirty="0">
                <a:solidFill>
                  <a:srgbClr val="002060"/>
                </a:solidFill>
                <a:cs typeface="Arial" panose="020B0604020202020204" pitchFamily="34" charset="0"/>
              </a:rPr>
            </a:br>
            <a:r>
              <a:rPr kumimoji="0" lang="ja-JP" altLang="en-US" sz="1800" b="1" dirty="0" smtClean="0">
                <a:solidFill>
                  <a:srgbClr val="7030A0"/>
                </a:solidFill>
                <a:latin typeface="ＭＳ 明朝" panose="02020609040205080304" pitchFamily="17" charset="-128"/>
                <a:ea typeface="ＭＳ 明朝" panose="02020609040205080304" pitchFamily="17" charset="-128"/>
                <a:cs typeface="Arial" panose="020B0604020202020204" pitchFamily="34" charset="0"/>
              </a:rPr>
              <a:t>答　図を描けばすぐわかります。</a:t>
            </a:r>
            <a:r>
              <a:rPr kumimoji="0" lang="en-US" altLang="ja-JP" sz="1800" b="1" dirty="0" smtClean="0">
                <a:solidFill>
                  <a:srgbClr val="FF0000"/>
                </a:solidFill>
                <a:latin typeface="ＭＳ 明朝" panose="02020609040205080304" pitchFamily="17" charset="-128"/>
                <a:ea typeface="ＭＳ 明朝" panose="02020609040205080304" pitchFamily="17" charset="-128"/>
                <a:cs typeface="Arial" panose="020B0604020202020204" pitchFamily="34" charset="0"/>
              </a:rPr>
              <a:t>F(</a:t>
            </a:r>
            <a:r>
              <a:rPr kumimoji="0" lang="en-US" altLang="ja-JP" sz="1800" b="1" dirty="0" err="1" smtClean="0">
                <a:solidFill>
                  <a:srgbClr val="FF0000"/>
                </a:solidFill>
                <a:latin typeface="ＭＳ 明朝" panose="02020609040205080304" pitchFamily="17" charset="-128"/>
                <a:ea typeface="ＭＳ 明朝" panose="02020609040205080304" pitchFamily="17" charset="-128"/>
                <a:cs typeface="Arial" panose="020B0604020202020204" pitchFamily="34" charset="0"/>
              </a:rPr>
              <a:t>b,d</a:t>
            </a:r>
            <a:r>
              <a:rPr kumimoji="0" lang="en-US" altLang="ja-JP" sz="1800" b="1" dirty="0" smtClean="0">
                <a:solidFill>
                  <a:srgbClr val="FF0000"/>
                </a:solidFill>
                <a:latin typeface="ＭＳ 明朝" panose="02020609040205080304" pitchFamily="17" charset="-128"/>
                <a:ea typeface="ＭＳ 明朝" panose="02020609040205080304" pitchFamily="17" charset="-128"/>
                <a:cs typeface="Arial" panose="020B0604020202020204" pitchFamily="34" charset="0"/>
              </a:rPr>
              <a:t>)</a:t>
            </a:r>
            <a:r>
              <a:rPr kumimoji="0" lang="ja-JP" altLang="en-US" sz="1800" b="1" dirty="0" smtClean="0">
                <a:solidFill>
                  <a:srgbClr val="7030A0"/>
                </a:solidFill>
                <a:latin typeface="ＭＳ 明朝" panose="02020609040205080304" pitchFamily="17" charset="-128"/>
                <a:ea typeface="ＭＳ 明朝" panose="02020609040205080304" pitchFamily="17" charset="-128"/>
                <a:cs typeface="Arial" panose="020B0604020202020204" pitchFamily="34" charset="0"/>
              </a:rPr>
              <a:t>は、</a:t>
            </a:r>
            <a:r>
              <a:rPr kumimoji="0" lang="ja-JP" altLang="en-US" sz="1800" b="1" dirty="0" err="1" smtClean="0">
                <a:solidFill>
                  <a:srgbClr val="7030A0"/>
                </a:solidFill>
                <a:latin typeface="ＭＳ 明朝" panose="02020609040205080304" pitchFamily="17" charset="-128"/>
                <a:ea typeface="ＭＳ 明朝" panose="02020609040205080304" pitchFamily="17" charset="-128"/>
                <a:cs typeface="Arial" panose="020B0604020202020204" pitchFamily="34" charset="0"/>
              </a:rPr>
              <a:t>ｘ</a:t>
            </a:r>
            <a:r>
              <a:rPr kumimoji="0" lang="ja-JP" altLang="en-US" sz="1800" b="1" dirty="0" smtClean="0">
                <a:solidFill>
                  <a:srgbClr val="7030A0"/>
                </a:solidFill>
                <a:latin typeface="ＭＳ 明朝" panose="02020609040205080304" pitchFamily="17" charset="-128"/>
                <a:ea typeface="ＭＳ 明朝" panose="02020609040205080304" pitchFamily="17" charset="-128"/>
                <a:cs typeface="Arial" panose="020B0604020202020204" pitchFamily="34" charset="0"/>
              </a:rPr>
              <a:t>はｂ以下、ｙはｄ以下の領域です。このように考えると、右辺と左辺は一致します。</a:t>
            </a:r>
            <a:r>
              <a:rPr kumimoji="0" lang="ja-JP" altLang="ja-JP" sz="1800" b="1" i="0" u="none" strike="noStrike" cap="none" normalizeH="0" baseline="0" dirty="0" smtClean="0">
                <a:ln>
                  <a:noFill/>
                </a:ln>
                <a:solidFill>
                  <a:srgbClr val="7030A0"/>
                </a:solidFill>
                <a:effectLst/>
                <a:latin typeface="ＭＳ 明朝" panose="02020609040205080304" pitchFamily="17" charset="-128"/>
                <a:ea typeface="ＭＳ 明朝" panose="02020609040205080304" pitchFamily="17" charset="-128"/>
              </a:rPr>
              <a:t/>
            </a:r>
            <a:br>
              <a:rPr kumimoji="0" lang="ja-JP" altLang="ja-JP" sz="1800" b="1" i="0" u="none" strike="noStrike" cap="none" normalizeH="0" baseline="0" dirty="0" smtClean="0">
                <a:ln>
                  <a:noFill/>
                </a:ln>
                <a:solidFill>
                  <a:srgbClr val="7030A0"/>
                </a:solidFill>
                <a:effectLst/>
                <a:latin typeface="ＭＳ 明朝" panose="02020609040205080304" pitchFamily="17" charset="-128"/>
                <a:ea typeface="ＭＳ 明朝" panose="02020609040205080304" pitchFamily="17" charset="-128"/>
              </a:rPr>
            </a:br>
            <a:r>
              <a:rPr kumimoji="0" lang="ja-JP" altLang="ja-JP" sz="1800" dirty="0">
                <a:solidFill>
                  <a:srgbClr val="002060"/>
                </a:solidFill>
              </a:rPr>
              <a:t/>
            </a:r>
            <a:br>
              <a:rPr kumimoji="0" lang="ja-JP" altLang="ja-JP" sz="1800" dirty="0">
                <a:solidFill>
                  <a:srgbClr val="002060"/>
                </a:solidFill>
              </a:rPr>
            </a:br>
            <a:r>
              <a:rPr kumimoji="0" lang="ja-JP" altLang="ja-JP" sz="1800" dirty="0">
                <a:solidFill>
                  <a:srgbClr val="002060"/>
                </a:solidFill>
              </a:rPr>
              <a:t/>
            </a:r>
            <a:br>
              <a:rPr kumimoji="0" lang="ja-JP" altLang="ja-JP" sz="1800" dirty="0">
                <a:solidFill>
                  <a:srgbClr val="002060"/>
                </a:solidFill>
              </a:rPr>
            </a:br>
            <a:r>
              <a:rPr kumimoji="0" lang="ja-JP" altLang="ja-JP" sz="1800" b="1" dirty="0">
                <a:solidFill>
                  <a:srgbClr val="002060"/>
                </a:solidFill>
                <a:cs typeface="Arial" panose="020B0604020202020204" pitchFamily="34" charset="0"/>
              </a:rPr>
              <a:t>⑤5/12(火)資料より</a:t>
            </a:r>
            <a:r>
              <a:rPr kumimoji="0" lang="ja-JP" altLang="ja-JP" sz="1800" b="1" i="0" u="none" strike="noStrike" cap="none" normalizeH="0" baseline="0" dirty="0" smtClean="0">
                <a:ln>
                  <a:noFill/>
                </a:ln>
                <a:solidFill>
                  <a:srgbClr val="002060"/>
                </a:solidFill>
                <a:effectLst/>
              </a:rPr>
              <a:t/>
            </a:r>
            <a:br>
              <a:rPr kumimoji="0" lang="ja-JP" altLang="ja-JP" sz="1800" b="1" i="0" u="none" strike="noStrike" cap="none" normalizeH="0" baseline="0" dirty="0" smtClean="0">
                <a:ln>
                  <a:noFill/>
                </a:ln>
                <a:solidFill>
                  <a:srgbClr val="002060"/>
                </a:solidFill>
                <a:effectLst/>
              </a:rPr>
            </a:br>
            <a:r>
              <a:rPr kumimoji="0" lang="ja-JP" altLang="ja-JP" sz="1800" b="1" dirty="0">
                <a:solidFill>
                  <a:srgbClr val="002060"/>
                </a:solidFill>
                <a:cs typeface="Arial" panose="020B0604020202020204" pitchFamily="34" charset="0"/>
              </a:rPr>
              <a:t>　式(9)の二つ前の式変形が良く分かりません。一つ目から二つ目は何となく</a:t>
            </a:r>
            <a:r>
              <a:rPr kumimoji="0" lang="ja-JP" altLang="ja-JP" sz="1800" b="1" i="0" u="none" strike="noStrike" cap="none" normalizeH="0" baseline="0" dirty="0" smtClean="0">
                <a:ln>
                  <a:noFill/>
                </a:ln>
                <a:solidFill>
                  <a:srgbClr val="002060"/>
                </a:solidFill>
                <a:effectLst/>
              </a:rPr>
              <a:t/>
            </a:r>
            <a:br>
              <a:rPr kumimoji="0" lang="ja-JP" altLang="ja-JP" sz="1800" b="1" i="0" u="none" strike="noStrike" cap="none" normalizeH="0" baseline="0" dirty="0" smtClean="0">
                <a:ln>
                  <a:noFill/>
                </a:ln>
                <a:solidFill>
                  <a:srgbClr val="002060"/>
                </a:solidFill>
                <a:effectLst/>
              </a:rPr>
            </a:br>
            <a:r>
              <a:rPr kumimoji="0" lang="ja-JP" altLang="ja-JP" sz="1800" b="1" dirty="0">
                <a:solidFill>
                  <a:srgbClr val="002060"/>
                </a:solidFill>
                <a:cs typeface="Arial" panose="020B0604020202020204" pitchFamily="34" charset="0"/>
              </a:rPr>
              <a:t>　飲み込めて、どことなくそうなるのだろうという意識はあるのですが。</a:t>
            </a:r>
            <a:r>
              <a:rPr kumimoji="0" lang="ja-JP" altLang="ja-JP" sz="1800" b="1" i="0" u="none" strike="noStrike" cap="none" normalizeH="0" baseline="0" dirty="0" smtClean="0">
                <a:ln>
                  <a:noFill/>
                </a:ln>
                <a:solidFill>
                  <a:srgbClr val="002060"/>
                </a:solidFill>
                <a:effectLst/>
              </a:rPr>
              <a:t/>
            </a:r>
            <a:br>
              <a:rPr kumimoji="0" lang="ja-JP" altLang="ja-JP" sz="1800" b="1" i="0" u="none" strike="noStrike" cap="none" normalizeH="0" baseline="0" dirty="0" smtClean="0">
                <a:ln>
                  <a:noFill/>
                </a:ln>
                <a:solidFill>
                  <a:srgbClr val="002060"/>
                </a:solidFill>
                <a:effectLst/>
              </a:rPr>
            </a:br>
            <a:r>
              <a:rPr kumimoji="0" lang="en-US" altLang="ja-JP" sz="1800" b="1" i="0" u="none" strike="noStrike" cap="none" normalizeH="0" baseline="0" dirty="0" smtClean="0">
                <a:ln>
                  <a:noFill/>
                </a:ln>
                <a:solidFill>
                  <a:srgbClr val="002060"/>
                </a:solidFill>
                <a:effectLst/>
              </a:rPr>
              <a:t/>
            </a:r>
            <a:br>
              <a:rPr kumimoji="0" lang="en-US" altLang="ja-JP" sz="1800" b="1" i="0" u="none" strike="noStrike" cap="none" normalizeH="0" baseline="0" dirty="0" smtClean="0">
                <a:ln>
                  <a:noFill/>
                </a:ln>
                <a:solidFill>
                  <a:srgbClr val="002060"/>
                </a:solidFill>
                <a:effectLst/>
              </a:rPr>
            </a:br>
            <a:r>
              <a:rPr kumimoji="0" lang="ja-JP" altLang="en-US" sz="1800" b="1" dirty="0" smtClean="0">
                <a:solidFill>
                  <a:srgbClr val="7030A0"/>
                </a:solidFill>
                <a:latin typeface="ＭＳ 明朝" panose="02020609040205080304" pitchFamily="17" charset="-128"/>
                <a:ea typeface="ＭＳ 明朝" panose="02020609040205080304" pitchFamily="17" charset="-128"/>
              </a:rPr>
              <a:t>どれか分からないので、どの式の事か、オンライン講義で言ってください。</a:t>
            </a:r>
            <a:r>
              <a:rPr kumimoji="0" lang="ja-JP" altLang="ja-JP" sz="1800" dirty="0"/>
              <a:t/>
            </a:r>
            <a:br>
              <a:rPr kumimoji="0" lang="ja-JP" altLang="ja-JP" sz="1800" dirty="0"/>
            </a:br>
            <a:endParaRPr kumimoji="0" lang="ja-JP" altLang="ja-JP" sz="1800" b="1" i="0" u="none" strike="noStrike" cap="none" normalizeH="0" baseline="0" dirty="0" smtClean="0">
              <a:ln>
                <a:noFill/>
              </a:ln>
              <a:solidFill>
                <a:srgbClr val="002060"/>
              </a:solidFill>
              <a:effectLst/>
              <a:latin typeface="ＭＳ 明朝" panose="02020609040205080304" pitchFamily="17" charset="-128"/>
              <a:ea typeface="ＭＳ 明朝" panose="02020609040205080304" pitchFamily="17" charset="-128"/>
            </a:endParaRPr>
          </a:p>
        </p:txBody>
      </p:sp>
      <p:sp>
        <p:nvSpPr>
          <p:cNvPr id="9" name="Rectangle 5"/>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580117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b="1" dirty="0" smtClean="0">
                <a:solidFill>
                  <a:srgbClr val="002060"/>
                </a:solidFill>
                <a:latin typeface="ＭＳ 明朝" panose="02020609040205080304" pitchFamily="17" charset="-128"/>
                <a:ea typeface="ＭＳ 明朝" panose="02020609040205080304" pitchFamily="17" charset="-128"/>
              </a:rPr>
              <a:t>来週も、皆さんの質問をお待ちしています。前日の５</a:t>
            </a:r>
            <a:r>
              <a:rPr lang="ja-JP" altLang="en-US" b="1" dirty="0">
                <a:solidFill>
                  <a:srgbClr val="002060"/>
                </a:solidFill>
                <a:latin typeface="ＭＳ 明朝" panose="02020609040205080304" pitchFamily="17" charset="-128"/>
                <a:ea typeface="ＭＳ 明朝" panose="02020609040205080304" pitchFamily="17" charset="-128"/>
              </a:rPr>
              <a:t>時</a:t>
            </a:r>
            <a:r>
              <a:rPr kumimoji="1" lang="ja-JP" altLang="en-US" b="1" dirty="0" smtClean="0">
                <a:solidFill>
                  <a:srgbClr val="002060"/>
                </a:solidFill>
                <a:latin typeface="ＭＳ 明朝" panose="02020609040205080304" pitchFamily="17" charset="-128"/>
                <a:ea typeface="ＭＳ 明朝" panose="02020609040205080304" pitchFamily="17" charset="-128"/>
              </a:rPr>
              <a:t>までに、メールで送って下さい。</a:t>
            </a:r>
            <a:endParaRPr kumimoji="1" lang="ja-JP" altLang="en-US" b="1" dirty="0">
              <a:solidFill>
                <a:srgbClr val="002060"/>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53176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TotalTime>
  <Words>58</Words>
  <Application>Microsoft Office PowerPoint</Application>
  <PresentationFormat>ワイド画面</PresentationFormat>
  <Paragraphs>24</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ＭＳ 明朝</vt:lpstr>
      <vt:lpstr>游ゴシック</vt:lpstr>
      <vt:lpstr>游ゴシック Light</vt:lpstr>
      <vt:lpstr>Arial</vt:lpstr>
      <vt:lpstr>Century</vt:lpstr>
      <vt:lpstr>Office テーマ</vt:lpstr>
      <vt:lpstr>情報統計力学 上江洌　達也</vt:lpstr>
      <vt:lpstr>情報統計力学の質問</vt:lpstr>
      <vt:lpstr>質問  第二回目の資料のベイズの定理を一般化した式（(6)式の導出）がわからなかったので教えていただきたいです。  </vt:lpstr>
      <vt:lpstr>質問   情報統計力学事前学習3の中で、マンモグラフィーによる検査の2回目3回…と続け ていくと確率が上がるというあたりの説明が分かりずらかったので、もう一度説 明していただきたいです。  </vt:lpstr>
      <vt:lpstr>質問  ①4/13(金)の資料より 　確率モデルにおける性質の八項目で、　6,7(,8)については何となくそうなるのだろうなあ、という意識は 　あるのですが、証明しろと言われた時の証明方法のとっかかりがわかりません。ヒントだけでも頂けると嬉しいです。  答　むしろ１は実は少し戸惑うかもしれない。空集合を無限個考える。空集合の和集合も共通部分も空集合だから、確率の性質３で、全てのＡ_iが空集合とすると、 P(Φ）＝P(Φ）+P(Φ）＋、、、＋ P(A_1+A_2+,,,+A_n+,,,)=P(A_1)+P(A_2)+,,,, となる。もし、P(Φ）&gt;0なら、右辺は無限大になる。ところが、確率の性質２より、確率は1以下。従って、矛盾するので、前提が間違っている。すなわち、P(Φ）＝０。  ６の証明。 n=1は自明。n=2のとき。 Ｐ（Ａ_1ＵA_2）＝Ｐ（Ａ_1）＋Ｐ（A_2）－Ｐ（Ａ_1∩Ａ_2）が示せる。Ｐ（Ａ_1∩Ａ_2）は０以上なので、 Ｐ（Ａ_1ＵA_2） ≦Ｐ（Ａ_1）＋Ｐ（A_2） 。 あとは、帰納法を用いる。  ②4/28(火)の資料より 　最後の問題の(2)の記号が何を表しているのかが分かりませんでした。 　(調べると、その記号を右に90度回転させたものが論理的帰結でしたが、　それと同じようなことでしょうか。) 答え　独立性です。(4)式の次の行で定義してあります。</vt:lpstr>
      <vt:lpstr>質問  ③5/12(火)資料より 　「連続型確率変数」の定義のところで、「確率変数の取る値が連続量となる場合」 　とあったのですが、確率が連続であるというイメージが湧きません。離散的である 　ことが一般的だと思っていたのですが、連続であるときの具体例などあれば　教えていただきたいです。 答　むしろ連続量の方が一般的だと思います。 例えば、物理で言えば、一次元の運動で位置が（ｘ、ｘ＋Δｘ）にある確率などで、位置は連続量です。  ④5/12(火)資料より 　「2次元確率ベクトルの場合」という横目で、2次元分布関数の基本的な性質が 　５つ挙げられていますが、5つ目がどのような性質を表しているのかが、　よくわかりませんでした。 答　図を描けばすぐわかります。F(b,d)は、ｘはｂ以下、ｙはｄ以下の領域です。このように考えると、右辺と左辺は一致します。   ⑤5/12(火)資料より 　式(9)の二つ前の式変形が良く分かりません。一つ目から二つ目は何となく 　飲み込めて、どことなくそうなるのだろうという意識はあるのですが。  どれか分からないので、どの式の事か、オンライン講義で言ってください。 </vt:lpstr>
      <vt:lpstr>来週も、皆さんの質問をお待ちしています。前日の５時までに、メールで送って下さい。</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ベクトル解析の質問</dc:title>
  <dc:creator>owner</dc:creator>
  <cp:lastModifiedBy>owner</cp:lastModifiedBy>
  <cp:revision>28</cp:revision>
  <dcterms:created xsi:type="dcterms:W3CDTF">2020-06-08T13:26:48Z</dcterms:created>
  <dcterms:modified xsi:type="dcterms:W3CDTF">2020-06-09T04:37:59Z</dcterms:modified>
</cp:coreProperties>
</file>