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9" r:id="rId4"/>
    <p:sldId id="262" r:id="rId5"/>
    <p:sldId id="267" r:id="rId6"/>
    <p:sldId id="263" r:id="rId7"/>
    <p:sldId id="264" r:id="rId8"/>
    <p:sldId id="269" r:id="rId9"/>
    <p:sldId id="266" r:id="rId10"/>
    <p:sldId id="272"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75" d="100"/>
          <a:sy n="75" d="100"/>
        </p:scale>
        <p:origin x="6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190087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398117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113825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270636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118105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50992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373869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132047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330444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3121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B65984-DBFC-45C8-A7BB-013881621F04}" type="datetimeFigureOut">
              <a:rPr kumimoji="1" lang="ja-JP" altLang="en-US" smtClean="0"/>
              <a:t>2020/6/10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65215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5984-DBFC-45C8-A7BB-013881621F04}" type="datetimeFigureOut">
              <a:rPr kumimoji="1" lang="ja-JP" altLang="en-US" smtClean="0"/>
              <a:t>2020/6/10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A1135-466A-4034-A89D-9292BDB17A04}" type="slidenum">
              <a:rPr kumimoji="1" lang="ja-JP" altLang="en-US" smtClean="0"/>
              <a:t>‹#›</a:t>
            </a:fld>
            <a:endParaRPr kumimoji="1" lang="ja-JP" altLang="en-US"/>
          </a:p>
        </p:txBody>
      </p:sp>
    </p:spTree>
    <p:extLst>
      <p:ext uri="{BB962C8B-B14F-4D97-AF65-F5344CB8AC3E}">
        <p14:creationId xmlns:p14="http://schemas.microsoft.com/office/powerpoint/2010/main" val="82156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91337"/>
            <a:ext cx="9144000" cy="2387600"/>
          </a:xfrm>
        </p:spPr>
        <p:txBody>
          <a:bodyPr/>
          <a:lstStyle/>
          <a:p>
            <a:r>
              <a:rPr kumimoji="1" lang="ja-JP" altLang="en-US" dirty="0" smtClean="0">
                <a:solidFill>
                  <a:srgbClr val="002060"/>
                </a:solidFill>
                <a:latin typeface="ＭＳ 明朝" panose="02020609040205080304" pitchFamily="17" charset="-128"/>
                <a:ea typeface="ＭＳ 明朝" panose="02020609040205080304" pitchFamily="17" charset="-128"/>
              </a:rPr>
              <a:t>ベクトル解析</a:t>
            </a:r>
            <a:r>
              <a:rPr kumimoji="1" lang="en-US" altLang="ja-JP" dirty="0" smtClean="0">
                <a:solidFill>
                  <a:srgbClr val="002060"/>
                </a:solidFill>
                <a:latin typeface="ＭＳ 明朝" panose="02020609040205080304" pitchFamily="17" charset="-128"/>
                <a:ea typeface="ＭＳ 明朝" panose="02020609040205080304" pitchFamily="17" charset="-128"/>
              </a:rPr>
              <a:t/>
            </a:r>
            <a:br>
              <a:rPr kumimoji="1" lang="en-US" altLang="ja-JP" dirty="0" smtClean="0">
                <a:solidFill>
                  <a:srgbClr val="002060"/>
                </a:solidFill>
                <a:latin typeface="ＭＳ 明朝" panose="02020609040205080304" pitchFamily="17" charset="-128"/>
                <a:ea typeface="ＭＳ 明朝" panose="02020609040205080304" pitchFamily="17" charset="-128"/>
              </a:rPr>
            </a:br>
            <a:r>
              <a:rPr lang="ja-JP" altLang="en-US" dirty="0" smtClean="0">
                <a:solidFill>
                  <a:srgbClr val="002060"/>
                </a:solidFill>
                <a:latin typeface="ＭＳ 明朝" panose="02020609040205080304" pitchFamily="17" charset="-128"/>
                <a:ea typeface="ＭＳ 明朝" panose="02020609040205080304" pitchFamily="17" charset="-128"/>
              </a:rPr>
              <a:t>上江洌　達也</a:t>
            </a:r>
            <a:endParaRPr kumimoji="1" lang="ja-JP" altLang="en-US" dirty="0">
              <a:solidFill>
                <a:srgbClr val="002060"/>
              </a:solidFill>
              <a:latin typeface="ＭＳ 明朝" panose="02020609040205080304" pitchFamily="17" charset="-128"/>
              <a:ea typeface="ＭＳ 明朝" panose="02020609040205080304" pitchFamily="17" charset="-128"/>
            </a:endParaRPr>
          </a:p>
        </p:txBody>
      </p:sp>
      <p:sp>
        <p:nvSpPr>
          <p:cNvPr id="3" name="サブタイトル 2"/>
          <p:cNvSpPr>
            <a:spLocks noGrp="1"/>
          </p:cNvSpPr>
          <p:nvPr>
            <p:ph type="subTitle" idx="1"/>
          </p:nvPr>
        </p:nvSpPr>
        <p:spPr>
          <a:xfrm>
            <a:off x="2759825" y="3017520"/>
            <a:ext cx="8478981" cy="2693323"/>
          </a:xfrm>
        </p:spPr>
        <p:txBody>
          <a:bodyPr>
            <a:normAutofit fontScale="85000" lnSpcReduction="10000"/>
          </a:bodyPr>
          <a:lstStyle/>
          <a:p>
            <a:pPr algn="l"/>
            <a:r>
              <a:rPr kumimoji="1" lang="ja-JP" altLang="en-US" u="sng" dirty="0" smtClean="0">
                <a:solidFill>
                  <a:srgbClr val="002060"/>
                </a:solidFill>
                <a:latin typeface="ＭＳ 明朝" panose="02020609040205080304" pitchFamily="17" charset="-128"/>
                <a:ea typeface="ＭＳ 明朝" panose="02020609040205080304" pitchFamily="17" charset="-128"/>
              </a:rPr>
              <a:t>遠隔講義　講義受講の注意点</a:t>
            </a:r>
            <a:endParaRPr kumimoji="1" lang="en-US" altLang="ja-JP" u="sng" dirty="0" smtClean="0">
              <a:solidFill>
                <a:srgbClr val="002060"/>
              </a:solidFill>
              <a:latin typeface="ＭＳ 明朝" panose="02020609040205080304" pitchFamily="17" charset="-128"/>
              <a:ea typeface="ＭＳ 明朝" panose="02020609040205080304" pitchFamily="17" charset="-128"/>
            </a:endParaRPr>
          </a:p>
          <a:p>
            <a:pPr algn="l"/>
            <a:r>
              <a:rPr lang="ja-JP" altLang="en-US" dirty="0" smtClean="0">
                <a:solidFill>
                  <a:srgbClr val="002060"/>
                </a:solidFill>
                <a:latin typeface="ＭＳ 明朝" panose="02020609040205080304" pitchFamily="17" charset="-128"/>
                <a:ea typeface="ＭＳ 明朝" panose="02020609040205080304" pitchFamily="17" charset="-128"/>
              </a:rPr>
              <a:t>ミーティング参加時の名前は、フルネームで入力してください。</a:t>
            </a:r>
            <a:endParaRPr lang="en-US" altLang="ja-JP" dirty="0" smtClean="0">
              <a:solidFill>
                <a:srgbClr val="002060"/>
              </a:solidFill>
              <a:latin typeface="ＭＳ 明朝" panose="02020609040205080304" pitchFamily="17" charset="-128"/>
              <a:ea typeface="ＭＳ 明朝" panose="02020609040205080304" pitchFamily="17" charset="-128"/>
            </a:endParaRPr>
          </a:p>
          <a:p>
            <a:pPr algn="l"/>
            <a:r>
              <a:rPr lang="ja-JP" altLang="en-US" dirty="0" smtClean="0">
                <a:solidFill>
                  <a:srgbClr val="002060"/>
                </a:solidFill>
                <a:latin typeface="ＭＳ 明朝" panose="02020609040205080304" pitchFamily="17" charset="-128"/>
                <a:ea typeface="ＭＳ 明朝" panose="02020609040205080304" pitchFamily="17" charset="-128"/>
              </a:rPr>
              <a:t>・「音声」ミュートにしてください。</a:t>
            </a:r>
            <a:endParaRPr lang="en-US" altLang="ja-JP" dirty="0" smtClean="0">
              <a:solidFill>
                <a:srgbClr val="002060"/>
              </a:solidFill>
              <a:latin typeface="ＭＳ 明朝" panose="02020609040205080304" pitchFamily="17" charset="-128"/>
              <a:ea typeface="ＭＳ 明朝" panose="02020609040205080304" pitchFamily="17" charset="-128"/>
            </a:endParaRPr>
          </a:p>
          <a:p>
            <a:pPr algn="l"/>
            <a:r>
              <a:rPr lang="ja-JP" altLang="en-US" dirty="0">
                <a:solidFill>
                  <a:srgbClr val="002060"/>
                </a:solidFill>
                <a:latin typeface="ＭＳ 明朝" panose="02020609040205080304" pitchFamily="17" charset="-128"/>
                <a:ea typeface="ＭＳ 明朝" panose="02020609040205080304" pitchFamily="17" charset="-128"/>
              </a:rPr>
              <a:t>・</a:t>
            </a:r>
            <a:r>
              <a:rPr lang="ja-JP" altLang="en-US" dirty="0" smtClean="0">
                <a:solidFill>
                  <a:srgbClr val="002060"/>
                </a:solidFill>
                <a:latin typeface="ＭＳ 明朝" panose="02020609040205080304" pitchFamily="17" charset="-128"/>
                <a:ea typeface="ＭＳ 明朝" panose="02020609040205080304" pitchFamily="17" charset="-128"/>
              </a:rPr>
              <a:t>「ビデオ」停止してください。</a:t>
            </a:r>
            <a:endParaRPr lang="en-US" altLang="ja-JP" dirty="0" smtClean="0">
              <a:solidFill>
                <a:srgbClr val="002060"/>
              </a:solidFill>
              <a:latin typeface="ＭＳ 明朝" panose="02020609040205080304" pitchFamily="17" charset="-128"/>
              <a:ea typeface="ＭＳ 明朝" panose="02020609040205080304" pitchFamily="17" charset="-128"/>
            </a:endParaRPr>
          </a:p>
          <a:p>
            <a:pPr algn="l"/>
            <a:r>
              <a:rPr lang="ja-JP" altLang="en-US" dirty="0" smtClean="0">
                <a:solidFill>
                  <a:srgbClr val="002060"/>
                </a:solidFill>
                <a:latin typeface="ＭＳ 明朝" panose="02020609040205080304" pitchFamily="17" charset="-128"/>
                <a:ea typeface="ＭＳ 明朝" panose="02020609040205080304" pitchFamily="17" charset="-128"/>
              </a:rPr>
              <a:t>・「チャット」出欠確認のため学籍番号、名前を入力してください。</a:t>
            </a:r>
            <a:endParaRPr lang="en-US" altLang="ja-JP" dirty="0" smtClean="0">
              <a:solidFill>
                <a:srgbClr val="002060"/>
              </a:solidFill>
              <a:latin typeface="ＭＳ 明朝" panose="02020609040205080304" pitchFamily="17" charset="-128"/>
              <a:ea typeface="ＭＳ 明朝" panose="02020609040205080304" pitchFamily="17" charset="-128"/>
            </a:endParaRPr>
          </a:p>
          <a:p>
            <a:pPr algn="l"/>
            <a:endParaRPr lang="en-US" altLang="ja-JP" dirty="0">
              <a:solidFill>
                <a:srgbClr val="002060"/>
              </a:solidFill>
              <a:latin typeface="ＭＳ 明朝" panose="02020609040205080304" pitchFamily="17" charset="-128"/>
              <a:ea typeface="ＭＳ 明朝" panose="02020609040205080304" pitchFamily="17" charset="-128"/>
            </a:endParaRPr>
          </a:p>
          <a:p>
            <a:pPr algn="l"/>
            <a:r>
              <a:rPr lang="ja-JP" altLang="en-US" dirty="0" smtClean="0">
                <a:solidFill>
                  <a:srgbClr val="002060"/>
                </a:solidFill>
                <a:latin typeface="ＭＳ 明朝" panose="02020609040205080304" pitchFamily="17" charset="-128"/>
                <a:ea typeface="ＭＳ 明朝" panose="02020609040205080304" pitchFamily="17" charset="-128"/>
              </a:rPr>
              <a:t>＊発言を行う場合のみ、「音声」「ビデオ」を</a:t>
            </a:r>
            <a:r>
              <a:rPr lang="en-US" altLang="ja-JP" dirty="0" smtClean="0">
                <a:solidFill>
                  <a:srgbClr val="002060"/>
                </a:solidFill>
                <a:latin typeface="ＭＳ 明朝" panose="02020609040205080304" pitchFamily="17" charset="-128"/>
                <a:ea typeface="ＭＳ 明朝" panose="02020609040205080304" pitchFamily="17" charset="-128"/>
              </a:rPr>
              <a:t>ON</a:t>
            </a:r>
            <a:r>
              <a:rPr lang="ja-JP" altLang="en-US" dirty="0" smtClean="0">
                <a:solidFill>
                  <a:srgbClr val="002060"/>
                </a:solidFill>
                <a:latin typeface="ＭＳ 明朝" panose="02020609040205080304" pitchFamily="17" charset="-128"/>
                <a:ea typeface="ＭＳ 明朝" panose="02020609040205080304" pitchFamily="17" charset="-128"/>
              </a:rPr>
              <a:t>にしてください。</a:t>
            </a:r>
            <a:endParaRPr lang="en-US" altLang="ja-JP" dirty="0" smtClean="0">
              <a:solidFill>
                <a:srgbClr val="002060"/>
              </a:solidFill>
              <a:latin typeface="ＭＳ 明朝" panose="02020609040205080304" pitchFamily="17" charset="-128"/>
              <a:ea typeface="ＭＳ 明朝" panose="02020609040205080304" pitchFamily="17" charset="-128"/>
            </a:endParaRPr>
          </a:p>
          <a:p>
            <a:pPr algn="l"/>
            <a:endParaRPr lang="en-US" altLang="ja-JP" dirty="0" smtClean="0">
              <a:solidFill>
                <a:srgbClr val="00206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6124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b="1" dirty="0" smtClean="0">
                <a:solidFill>
                  <a:srgbClr val="002060"/>
                </a:solidFill>
                <a:latin typeface="ＭＳ 明朝" panose="02020609040205080304" pitchFamily="17" charset="-128"/>
                <a:ea typeface="ＭＳ 明朝" panose="02020609040205080304" pitchFamily="17" charset="-128"/>
              </a:rPr>
              <a:t>来週も、皆さんの質問をお待ちしています。前日の５</a:t>
            </a:r>
            <a:r>
              <a:rPr lang="ja-JP" altLang="en-US" b="1" dirty="0">
                <a:solidFill>
                  <a:srgbClr val="002060"/>
                </a:solidFill>
                <a:latin typeface="ＭＳ 明朝" panose="02020609040205080304" pitchFamily="17" charset="-128"/>
                <a:ea typeface="ＭＳ 明朝" panose="02020609040205080304" pitchFamily="17" charset="-128"/>
              </a:rPr>
              <a:t>時</a:t>
            </a:r>
            <a:r>
              <a:rPr kumimoji="1" lang="ja-JP" altLang="en-US" b="1" dirty="0" smtClean="0">
                <a:solidFill>
                  <a:srgbClr val="002060"/>
                </a:solidFill>
                <a:latin typeface="ＭＳ 明朝" panose="02020609040205080304" pitchFamily="17" charset="-128"/>
                <a:ea typeface="ＭＳ 明朝" panose="02020609040205080304" pitchFamily="17" charset="-128"/>
              </a:rPr>
              <a:t>までに、メールで送って下さい。</a:t>
            </a:r>
            <a:endParaRPr kumimoji="1" lang="ja-JP" altLang="en-US" b="1" dirty="0">
              <a:solidFill>
                <a:srgbClr val="00206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51122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b="1" dirty="0" smtClean="0">
                <a:solidFill>
                  <a:srgbClr val="002060"/>
                </a:solidFill>
                <a:latin typeface="ＭＳ 明朝" panose="02020609040205080304" pitchFamily="17" charset="-128"/>
                <a:ea typeface="ＭＳ 明朝" panose="02020609040205080304" pitchFamily="17" charset="-128"/>
              </a:rPr>
              <a:t>ベクトル解析の質問</a:t>
            </a:r>
            <a:endParaRPr kumimoji="1" lang="ja-JP" altLang="en-US" b="1" dirty="0">
              <a:solidFill>
                <a:srgbClr val="002060"/>
              </a:solidFill>
              <a:latin typeface="ＭＳ 明朝" panose="02020609040205080304" pitchFamily="17" charset="-128"/>
              <a:ea typeface="ＭＳ 明朝" panose="02020609040205080304" pitchFamily="17" charset="-128"/>
            </a:endParaRPr>
          </a:p>
        </p:txBody>
      </p:sp>
      <p:sp>
        <p:nvSpPr>
          <p:cNvPr id="3" name="サブタイトル 2"/>
          <p:cNvSpPr>
            <a:spLocks noGrp="1"/>
          </p:cNvSpPr>
          <p:nvPr>
            <p:ph type="subTitle" idx="1"/>
          </p:nvPr>
        </p:nvSpPr>
        <p:spPr/>
        <p:txBody>
          <a:bodyPr/>
          <a:lstStyle/>
          <a:p>
            <a:r>
              <a:rPr kumimoji="1" lang="en-US" altLang="ja-JP" b="1" dirty="0" smtClean="0">
                <a:solidFill>
                  <a:srgbClr val="002060"/>
                </a:solidFill>
                <a:latin typeface="ＭＳ 明朝" panose="02020609040205080304" pitchFamily="17" charset="-128"/>
                <a:ea typeface="ＭＳ 明朝" panose="02020609040205080304" pitchFamily="17" charset="-128"/>
              </a:rPr>
              <a:t>6</a:t>
            </a:r>
            <a:r>
              <a:rPr kumimoji="1" lang="ja-JP" altLang="en-US" b="1" dirty="0" smtClean="0">
                <a:solidFill>
                  <a:srgbClr val="002060"/>
                </a:solidFill>
                <a:latin typeface="ＭＳ 明朝" panose="02020609040205080304" pitchFamily="17" charset="-128"/>
                <a:ea typeface="ＭＳ 明朝" panose="02020609040205080304" pitchFamily="17" charset="-128"/>
              </a:rPr>
              <a:t>月</a:t>
            </a:r>
            <a:r>
              <a:rPr kumimoji="1" lang="en-US" altLang="ja-JP" b="1" dirty="0" smtClean="0">
                <a:solidFill>
                  <a:srgbClr val="002060"/>
                </a:solidFill>
                <a:latin typeface="ＭＳ 明朝" panose="02020609040205080304" pitchFamily="17" charset="-128"/>
                <a:ea typeface="ＭＳ 明朝" panose="02020609040205080304" pitchFamily="17" charset="-128"/>
              </a:rPr>
              <a:t>9</a:t>
            </a:r>
            <a:r>
              <a:rPr kumimoji="1" lang="ja-JP" altLang="en-US" b="1" dirty="0" smtClean="0">
                <a:solidFill>
                  <a:srgbClr val="002060"/>
                </a:solidFill>
                <a:latin typeface="ＭＳ 明朝" panose="02020609040205080304" pitchFamily="17" charset="-128"/>
                <a:ea typeface="ＭＳ 明朝" panose="02020609040205080304" pitchFamily="17" charset="-128"/>
              </a:rPr>
              <a:t>日（火）　</a:t>
            </a:r>
            <a:r>
              <a:rPr kumimoji="1" lang="en-US" altLang="ja-JP" b="1" dirty="0" smtClean="0">
                <a:solidFill>
                  <a:srgbClr val="002060"/>
                </a:solidFill>
                <a:latin typeface="ＭＳ 明朝" panose="02020609040205080304" pitchFamily="17" charset="-128"/>
                <a:ea typeface="ＭＳ 明朝" panose="02020609040205080304" pitchFamily="17" charset="-128"/>
              </a:rPr>
              <a:t>2020</a:t>
            </a:r>
            <a:r>
              <a:rPr kumimoji="1" lang="ja-JP" altLang="en-US" b="1" dirty="0" smtClean="0">
                <a:solidFill>
                  <a:srgbClr val="002060"/>
                </a:solidFill>
                <a:latin typeface="ＭＳ 明朝" panose="02020609040205080304" pitchFamily="17" charset="-128"/>
                <a:ea typeface="ＭＳ 明朝" panose="02020609040205080304" pitchFamily="17" charset="-128"/>
              </a:rPr>
              <a:t>年</a:t>
            </a:r>
            <a:endParaRPr kumimoji="1" lang="ja-JP" altLang="en-US" b="1" dirty="0">
              <a:solidFill>
                <a:srgbClr val="00206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27180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05641" y="2118996"/>
            <a:ext cx="4859865" cy="3342004"/>
          </a:xfrm>
        </p:spPr>
        <p:txBody>
          <a:bodyPr>
            <a:noAutofit/>
          </a:bodyPr>
          <a:lstStyle/>
          <a:p>
            <a:r>
              <a:rPr kumimoji="1" lang="ja-JP" altLang="en-US" sz="1600" b="1" dirty="0" smtClean="0">
                <a:solidFill>
                  <a:srgbClr val="7030A0"/>
                </a:solidFill>
                <a:latin typeface="ＭＳ 明朝" panose="02020609040205080304" pitchFamily="17" charset="-128"/>
                <a:ea typeface="ＭＳ 明朝" panose="02020609040205080304" pitchFamily="17" charset="-128"/>
              </a:rPr>
              <a:t>答</a:t>
            </a:r>
            <a:endParaRPr lang="en-US" altLang="ja-JP" sz="1600" b="1" dirty="0">
              <a:solidFill>
                <a:srgbClr val="7030A0"/>
              </a:solidFill>
              <a:latin typeface="ＭＳ 明朝" panose="02020609040205080304" pitchFamily="17" charset="-128"/>
              <a:ea typeface="ＭＳ 明朝" panose="02020609040205080304" pitchFamily="17" charset="-128"/>
            </a:endParaRPr>
          </a:p>
          <a:p>
            <a:pPr lvl="0" eaLnBrk="0" fontAlgn="base" hangingPunct="0">
              <a:lnSpc>
                <a:spcPct val="100000"/>
              </a:lnSpc>
              <a:spcBef>
                <a:spcPct val="0"/>
              </a:spcBef>
              <a:spcAft>
                <a:spcPct val="0"/>
              </a:spcAft>
            </a:pPr>
            <a:r>
              <a:rPr kumimoji="0" lang="ja-JP" altLang="ja-JP" sz="16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最初の赤の下線のところは、記号のiと</a:t>
            </a:r>
            <a:r>
              <a:rPr kumimoji="0" lang="ja-JP" altLang="ja-JP" sz="1600" b="1" dirty="0" err="1">
                <a:solidFill>
                  <a:srgbClr val="7030A0"/>
                </a:solidFill>
                <a:latin typeface="ＭＳ 明朝" panose="02020609040205080304" pitchFamily="17" charset="-128"/>
                <a:ea typeface="ＭＳ 明朝" panose="02020609040205080304" pitchFamily="17" charset="-128"/>
                <a:cs typeface="Arial" panose="020B0604020202020204" pitchFamily="34" charset="0"/>
              </a:rPr>
              <a:t>j</a:t>
            </a:r>
            <a:r>
              <a:rPr kumimoji="0" lang="ja-JP" altLang="ja-JP" sz="16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を入れ替えました。</a:t>
            </a:r>
            <a:endParaRPr kumimoji="0" lang="ja-JP" altLang="ja-JP" sz="16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endParaRPr>
          </a:p>
          <a:p>
            <a:pPr lvl="0" eaLnBrk="0" fontAlgn="base" hangingPunct="0">
              <a:lnSpc>
                <a:spcPct val="100000"/>
              </a:lnSpc>
              <a:spcBef>
                <a:spcPct val="0"/>
              </a:spcBef>
              <a:spcAft>
                <a:spcPct val="0"/>
              </a:spcAft>
            </a:pPr>
            <a:r>
              <a:rPr kumimoji="0" lang="ja-JP" altLang="ja-JP" sz="16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これらの記号は、１から3までの値の和の記号なので、名前はどのようにつけても構わないです。</a:t>
            </a:r>
            <a:endParaRPr kumimoji="0" lang="ja-JP" altLang="ja-JP" sz="16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endParaRPr>
          </a:p>
          <a:p>
            <a:pPr lvl="0" eaLnBrk="0" fontAlgn="base" hangingPunct="0">
              <a:lnSpc>
                <a:spcPct val="100000"/>
              </a:lnSpc>
              <a:spcBef>
                <a:spcPct val="0"/>
              </a:spcBef>
              <a:spcAft>
                <a:spcPct val="0"/>
              </a:spcAft>
            </a:pPr>
            <a:r>
              <a:rPr kumimoji="0" lang="ja-JP" altLang="ja-JP" sz="16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次の赤の下線は、二つの操作を行っています。</a:t>
            </a:r>
            <a:endParaRPr kumimoji="0" lang="ja-JP" altLang="ja-JP" sz="16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endParaRPr>
          </a:p>
          <a:p>
            <a:pPr lvl="0" eaLnBrk="0" fontAlgn="base" hangingPunct="0">
              <a:lnSpc>
                <a:spcPct val="100000"/>
              </a:lnSpc>
              <a:spcBef>
                <a:spcPct val="0"/>
              </a:spcBef>
              <a:spcAft>
                <a:spcPct val="0"/>
              </a:spcAft>
            </a:pPr>
            <a:r>
              <a:rPr kumimoji="0" lang="ja-JP" altLang="ja-JP" sz="16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一つ目は、εの性質をつかいます。添え字を入れ替えると符号が</a:t>
            </a:r>
            <a:endParaRPr kumimoji="0" lang="ja-JP" altLang="ja-JP" sz="16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endParaRPr>
          </a:p>
          <a:p>
            <a:pPr lvl="0" eaLnBrk="0" fontAlgn="base" hangingPunct="0">
              <a:lnSpc>
                <a:spcPct val="100000"/>
              </a:lnSpc>
              <a:spcBef>
                <a:spcPct val="0"/>
              </a:spcBef>
              <a:spcAft>
                <a:spcPct val="0"/>
              </a:spcAft>
            </a:pPr>
            <a:r>
              <a:rPr kumimoji="0" lang="ja-JP" altLang="ja-JP" sz="16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かわります。つまり、ε_{jik}=-ε_{ijk}。</a:t>
            </a:r>
            <a:endParaRPr kumimoji="0" lang="ja-JP" altLang="ja-JP" sz="16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endParaRPr>
          </a:p>
          <a:p>
            <a:pPr lvl="0" eaLnBrk="0" fontAlgn="base" hangingPunct="0">
              <a:lnSpc>
                <a:spcPct val="100000"/>
              </a:lnSpc>
              <a:spcBef>
                <a:spcPct val="0"/>
              </a:spcBef>
              <a:spcAft>
                <a:spcPct val="0"/>
              </a:spcAft>
            </a:pPr>
            <a:r>
              <a:rPr kumimoji="0" lang="ja-JP" altLang="ja-JP" sz="16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二つ目は、A_kがC^2級なので、x_iと</a:t>
            </a:r>
            <a:r>
              <a:rPr kumimoji="0" lang="ja-JP" altLang="ja-JP" sz="1600" b="1" dirty="0" err="1">
                <a:solidFill>
                  <a:srgbClr val="7030A0"/>
                </a:solidFill>
                <a:latin typeface="ＭＳ 明朝" panose="02020609040205080304" pitchFamily="17" charset="-128"/>
                <a:ea typeface="ＭＳ 明朝" panose="02020609040205080304" pitchFamily="17" charset="-128"/>
                <a:cs typeface="Arial" panose="020B0604020202020204" pitchFamily="34" charset="0"/>
              </a:rPr>
              <a:t>ｘ</a:t>
            </a:r>
            <a:r>
              <a:rPr kumimoji="0" lang="ja-JP" altLang="ja-JP" sz="16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_jによる偏微分の順序を変えても構わないので、偏微分の順序を入れ替えています。</a:t>
            </a:r>
            <a:endParaRPr kumimoji="0" lang="ja-JP" altLang="ja-JP" sz="16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endParaRPr>
          </a:p>
          <a:p>
            <a:pPr lvl="0" eaLnBrk="0" fontAlgn="base" hangingPunct="0">
              <a:lnSpc>
                <a:spcPct val="100000"/>
              </a:lnSpc>
              <a:spcBef>
                <a:spcPct val="0"/>
              </a:spcBef>
              <a:spcAft>
                <a:spcPct val="0"/>
              </a:spcAft>
            </a:pPr>
            <a:endParaRPr kumimoji="0" lang="ja-JP" altLang="ja-JP" sz="1600" b="0" i="0" u="none" strike="noStrike" cap="none" normalizeH="0" baseline="0" dirty="0" smtClean="0">
              <a:ln>
                <a:noFill/>
              </a:ln>
              <a:solidFill>
                <a:schemeClr val="tx1"/>
              </a:solidFill>
              <a:effectLst/>
              <a:latin typeface="ＭＳ 明朝" panose="02020609040205080304" pitchFamily="17" charset="-128"/>
              <a:ea typeface="ＭＳ 明朝" panose="02020609040205080304" pitchFamily="17" charset="-128"/>
            </a:endParaRPr>
          </a:p>
          <a:p>
            <a:endParaRPr kumimoji="1" lang="ja-JP" altLang="en-US" sz="1600" dirty="0">
              <a:latin typeface="ＭＳ 明朝" panose="02020609040205080304" pitchFamily="17" charset="-128"/>
              <a:ea typeface="ＭＳ 明朝" panose="02020609040205080304" pitchFamily="17" charset="-128"/>
            </a:endParaRPr>
          </a:p>
        </p:txBody>
      </p:sp>
      <p:sp>
        <p:nvSpPr>
          <p:cNvPr id="4" name="Rectangle 1"/>
          <p:cNvSpPr>
            <a:spLocks noGrp="1" noChangeArrowheads="1"/>
          </p:cNvSpPr>
          <p:nvPr>
            <p:ph type="title"/>
          </p:nvPr>
        </p:nvSpPr>
        <p:spPr bwMode="auto">
          <a:xfrm>
            <a:off x="287867" y="294535"/>
            <a:ext cx="43396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質問</a:t>
            </a:r>
            <a: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ｐ86の下にある証明についてです。</a:t>
            </a: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添付の写真の赤ラインでなぜそのように</a:t>
            </a:r>
            <a: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式の中身が変化したのかがわかりません</a:t>
            </a: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でした。</a:t>
            </a:r>
            <a:endPar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1082" y="118533"/>
            <a:ext cx="6686469" cy="6858000"/>
          </a:xfrm>
          <a:prstGeom prst="rect">
            <a:avLst/>
          </a:prstGeom>
        </p:spPr>
      </p:pic>
      <p:sp>
        <p:nvSpPr>
          <p:cNvPr id="9"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6623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541867" y="3973196"/>
            <a:ext cx="11650133" cy="2630804"/>
          </a:xfrm>
        </p:spPr>
        <p:txBody>
          <a:bodyPr>
            <a:noAutofit/>
          </a:bodyPr>
          <a:lstStyle/>
          <a:p>
            <a:endParaRPr lang="en-US" altLang="ja-JP" sz="1600" b="1" dirty="0">
              <a:solidFill>
                <a:srgbClr val="002060"/>
              </a:solidFill>
              <a:latin typeface="ＭＳ 明朝" panose="02020609040205080304" pitchFamily="17" charset="-128"/>
              <a:ea typeface="ＭＳ 明朝" panose="02020609040205080304" pitchFamily="17" charset="-128"/>
            </a:endParaRPr>
          </a:p>
        </p:txBody>
      </p:sp>
      <p:sp>
        <p:nvSpPr>
          <p:cNvPr id="4" name="Rectangle 1"/>
          <p:cNvSpPr>
            <a:spLocks noGrp="1" noChangeArrowheads="1"/>
          </p:cNvSpPr>
          <p:nvPr>
            <p:ph type="title"/>
          </p:nvPr>
        </p:nvSpPr>
        <p:spPr bwMode="auto">
          <a:xfrm>
            <a:off x="922482" y="282062"/>
            <a:ext cx="1088890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ja-JP" altLang="en-US"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質問</a:t>
            </a:r>
            <a:r>
              <a:rPr kumimoji="0" lang="en-US" altLang="ja-JP" sz="1800"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err="1">
                <a:solidFill>
                  <a:srgbClr val="002060"/>
                </a:solidFill>
                <a:latin typeface="ＭＳ 明朝" panose="02020609040205080304" pitchFamily="17" charset="-128"/>
                <a:ea typeface="ＭＳ 明朝" panose="02020609040205080304" pitchFamily="17" charset="-128"/>
                <a:cs typeface="Arial" panose="020B0604020202020204" pitchFamily="34" charset="0"/>
              </a:rPr>
              <a:t>べ</a:t>
            </a:r>
            <a:r>
              <a:rPr kumimoji="0" lang="ja-JP"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クトル</a:t>
            </a: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解析の質問についてなのですが、</a:t>
            </a:r>
            <a: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p.43</a:t>
            </a:r>
            <a:r>
              <a:rPr kumimoji="0" lang="ja-JP" altLang="en-US"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の</a:t>
            </a:r>
            <a: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(4.12)</a:t>
            </a:r>
            <a:r>
              <a:rPr kumimoji="0" lang="ja-JP" altLang="en-US"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ですが</a:t>
            </a:r>
            <a: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a</a:t>
            </a:r>
            <a:r>
              <a:rPr kumimoji="0" lang="ja-JP" altLang="en-US"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は何を指しているのかがよくわかりませんでした。行列の成分なのでしょう</a:t>
            </a:r>
            <a:r>
              <a:rPr kumimoji="0" lang="ja-JP" altLang="en-US"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か。</a:t>
            </a:r>
            <a: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答</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その時点では、単なる数です。</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(4.13)</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式の次の行に、「</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A=(a_{</a:t>
            </a:r>
            <a:r>
              <a:rPr kumimoji="0" lang="en-US" altLang="ja-JP" sz="1800" b="1" dirty="0" err="1"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ij</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とすると」、と書いてありますよね。そのときに、行列</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A</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の</a:t>
            </a:r>
            <a:r>
              <a:rPr kumimoji="0" lang="en-US" altLang="ja-JP" sz="1800" b="1" dirty="0" err="1">
                <a:solidFill>
                  <a:srgbClr val="7030A0"/>
                </a:solidFill>
                <a:latin typeface="ＭＳ 明朝" panose="02020609040205080304" pitchFamily="17" charset="-128"/>
                <a:ea typeface="ＭＳ 明朝" panose="02020609040205080304" pitchFamily="17" charset="-128"/>
                <a:cs typeface="Arial" panose="020B0604020202020204" pitchFamily="34" charset="0"/>
              </a:rPr>
              <a:t>i</a:t>
            </a:r>
            <a:r>
              <a:rPr kumimoji="0" lang="en-US" altLang="ja-JP" sz="1800" b="1" dirty="0" err="1"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,j</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成分と考えます。</a:t>
            </a:r>
            <a:r>
              <a:rPr kumimoji="0" lang="en-US" altLang="ja-JP" sz="18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cs typeface="Arial" panose="020B0604020202020204" pitchFamily="34" charset="0"/>
              </a:rPr>
            </a:br>
            <a:endParaRPr kumimoji="0" lang="ja-JP" altLang="ja-JP" sz="18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endParaRPr>
          </a:p>
        </p:txBody>
      </p:sp>
      <p:sp>
        <p:nvSpPr>
          <p:cNvPr id="9"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3567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405633" y="711337"/>
            <a:ext cx="10888901"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ja-JP" altLang="en-US"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質問　</a:t>
            </a:r>
            <a:r>
              <a:rPr lang="ja-JP" altLang="en-US" sz="1800" b="1" dirty="0" smtClean="0">
                <a:solidFill>
                  <a:srgbClr val="002060"/>
                </a:solidFill>
                <a:latin typeface="ＭＳ 明朝" panose="02020609040205080304" pitchFamily="17" charset="-128"/>
                <a:ea typeface="ＭＳ 明朝" panose="02020609040205080304" pitchFamily="17" charset="-128"/>
              </a:rPr>
              <a:t>レビ</a:t>
            </a:r>
            <a:r>
              <a:rPr lang="ja-JP" altLang="en-US" sz="1800" b="1" dirty="0">
                <a:solidFill>
                  <a:srgbClr val="002060"/>
                </a:solidFill>
                <a:latin typeface="ＭＳ 明朝" panose="02020609040205080304" pitchFamily="17" charset="-128"/>
                <a:ea typeface="ＭＳ 明朝" panose="02020609040205080304" pitchFamily="17" charset="-128"/>
              </a:rPr>
              <a:t>・チビタの記号の定義の具体的な想像ができません。</a:t>
            </a:r>
            <a:r>
              <a:rPr lang="ja-JP" altLang="en-US" sz="1800" b="1" dirty="0" smtClean="0">
                <a:solidFill>
                  <a:srgbClr val="002060"/>
                </a:solidFill>
                <a:latin typeface="ＭＳ 明朝" panose="02020609040205080304" pitchFamily="17" charset="-128"/>
                <a:ea typeface="ＭＳ 明朝" panose="02020609040205080304" pitchFamily="17" charset="-128"/>
              </a:rPr>
              <a:t/>
            </a:r>
            <a:br>
              <a:rPr lang="ja-JP" altLang="en-US" sz="1800" b="1" dirty="0" smtClean="0">
                <a:solidFill>
                  <a:srgbClr val="002060"/>
                </a:solidFill>
                <a:latin typeface="ＭＳ 明朝" panose="02020609040205080304" pitchFamily="17" charset="-128"/>
                <a:ea typeface="ＭＳ 明朝" panose="02020609040205080304" pitchFamily="17" charset="-128"/>
              </a:rPr>
            </a:br>
            <a:r>
              <a:rPr lang="ja-JP" altLang="en-US" sz="1800" b="1" dirty="0">
                <a:solidFill>
                  <a:srgbClr val="002060"/>
                </a:solidFill>
                <a:latin typeface="ＭＳ 明朝" panose="02020609040205080304" pitchFamily="17" charset="-128"/>
                <a:ea typeface="ＭＳ 明朝" panose="02020609040205080304" pitchFamily="17" charset="-128"/>
              </a:rPr>
              <a:t>何か例などを用いて説明してくださると幸いです</a:t>
            </a:r>
            <a:r>
              <a:rPr lang="ja-JP" altLang="en-US" sz="1800" b="1" dirty="0" smtClean="0">
                <a:solidFill>
                  <a:srgbClr val="002060"/>
                </a:solidFill>
                <a:latin typeface="ＭＳ 明朝" panose="02020609040205080304" pitchFamily="17" charset="-128"/>
                <a:ea typeface="ＭＳ 明朝" panose="02020609040205080304" pitchFamily="17" charset="-128"/>
              </a:rPr>
              <a:t>。</a:t>
            </a:r>
            <a:r>
              <a:rPr lang="en-US" altLang="ja-JP" sz="1800" b="1" dirty="0" smtClean="0">
                <a:solidFill>
                  <a:srgbClr val="002060"/>
                </a:solidFill>
                <a:latin typeface="ＭＳ 明朝" panose="02020609040205080304" pitchFamily="17" charset="-128"/>
                <a:ea typeface="ＭＳ 明朝" panose="02020609040205080304" pitchFamily="17" charset="-128"/>
              </a:rPr>
              <a:t/>
            </a:r>
            <a:br>
              <a:rPr lang="en-US" altLang="ja-JP" sz="1800" b="1" dirty="0" smtClean="0">
                <a:solidFill>
                  <a:srgbClr val="002060"/>
                </a:solidFill>
                <a:latin typeface="ＭＳ 明朝" panose="02020609040205080304" pitchFamily="17" charset="-128"/>
                <a:ea typeface="ＭＳ 明朝" panose="02020609040205080304" pitchFamily="17" charset="-128"/>
              </a:rPr>
            </a:br>
            <a:r>
              <a:rPr lang="en-US" altLang="ja-JP" sz="1800" b="1" dirty="0">
                <a:solidFill>
                  <a:srgbClr val="002060"/>
                </a:solidFill>
                <a:latin typeface="ＭＳ 明朝" panose="02020609040205080304" pitchFamily="17" charset="-128"/>
                <a:ea typeface="ＭＳ 明朝" panose="02020609040205080304" pitchFamily="17" charset="-128"/>
              </a:rPr>
              <a:t/>
            </a:r>
            <a:br>
              <a:rPr lang="en-US" altLang="ja-JP" sz="1800" b="1" dirty="0">
                <a:solidFill>
                  <a:srgbClr val="002060"/>
                </a:solidFill>
                <a:latin typeface="ＭＳ 明朝" panose="02020609040205080304" pitchFamily="17" charset="-128"/>
                <a:ea typeface="ＭＳ 明朝" panose="02020609040205080304" pitchFamily="17" charset="-128"/>
              </a:rPr>
            </a:br>
            <a:r>
              <a:rPr lang="ja-JP" altLang="en-US" sz="1800" b="1" dirty="0" smtClean="0">
                <a:solidFill>
                  <a:srgbClr val="7030A0"/>
                </a:solidFill>
                <a:latin typeface="ＭＳ 明朝" panose="02020609040205080304" pitchFamily="17" charset="-128"/>
                <a:ea typeface="ＭＳ 明朝" panose="02020609040205080304" pitchFamily="17" charset="-128"/>
              </a:rPr>
              <a:t>答　図での対応は難しいです。定義そのものを理解すべきだと思います。</a:t>
            </a:r>
            <a:r>
              <a:rPr lang="en-US" altLang="ja-JP" sz="1800" b="1" dirty="0" smtClean="0">
                <a:solidFill>
                  <a:srgbClr val="7030A0"/>
                </a:solidFill>
                <a:latin typeface="ＭＳ 明朝" panose="02020609040205080304" pitchFamily="17" charset="-128"/>
                <a:ea typeface="ＭＳ 明朝" panose="02020609040205080304" pitchFamily="17" charset="-128"/>
              </a:rPr>
              <a:t/>
            </a:r>
            <a:br>
              <a:rPr lang="en-US" altLang="ja-JP" sz="1800" b="1" dirty="0" smtClean="0">
                <a:solidFill>
                  <a:srgbClr val="7030A0"/>
                </a:solidFill>
                <a:latin typeface="ＭＳ 明朝" panose="02020609040205080304" pitchFamily="17" charset="-128"/>
                <a:ea typeface="ＭＳ 明朝" panose="02020609040205080304" pitchFamily="17" charset="-128"/>
              </a:rPr>
            </a:br>
            <a:r>
              <a:rPr lang="en-US" altLang="ja-JP" sz="1800" b="1" dirty="0">
                <a:solidFill>
                  <a:srgbClr val="002060"/>
                </a:solidFill>
                <a:latin typeface="ＭＳ 明朝" panose="02020609040205080304" pitchFamily="17" charset="-128"/>
                <a:ea typeface="ＭＳ 明朝" panose="02020609040205080304" pitchFamily="17" charset="-128"/>
              </a:rPr>
              <a:t/>
            </a:r>
            <a:br>
              <a:rPr lang="en-US" altLang="ja-JP" sz="1800" b="1" dirty="0">
                <a:solidFill>
                  <a:srgbClr val="002060"/>
                </a:solidFill>
                <a:latin typeface="ＭＳ 明朝" panose="02020609040205080304" pitchFamily="17" charset="-128"/>
                <a:ea typeface="ＭＳ 明朝" panose="02020609040205080304" pitchFamily="17" charset="-128"/>
              </a:rPr>
            </a:br>
            <a:r>
              <a:rPr lang="ja-JP" altLang="en-US" sz="1800" b="1" dirty="0" smtClean="0">
                <a:solidFill>
                  <a:srgbClr val="002060"/>
                </a:solidFill>
                <a:latin typeface="ＭＳ 明朝" panose="02020609040205080304" pitchFamily="17" charset="-128"/>
                <a:ea typeface="ＭＳ 明朝" panose="02020609040205080304" pitchFamily="17" charset="-128"/>
              </a:rPr>
              <a:t>質問　また</a:t>
            </a:r>
            <a:r>
              <a:rPr lang="ja-JP" altLang="en-US" sz="1800" b="1" dirty="0">
                <a:solidFill>
                  <a:srgbClr val="002060"/>
                </a:solidFill>
                <a:latin typeface="ＭＳ 明朝" panose="02020609040205080304" pitchFamily="17" charset="-128"/>
                <a:ea typeface="ＭＳ 明朝" panose="02020609040205080304" pitchFamily="17" charset="-128"/>
              </a:rPr>
              <a:t>勾配や発散などあるのですが計算には慣れている途中ですが</a:t>
            </a:r>
            <a:r>
              <a:rPr lang="ja-JP" altLang="en-US" sz="1800" b="1" dirty="0" smtClean="0">
                <a:solidFill>
                  <a:srgbClr val="002060"/>
                </a:solidFill>
                <a:latin typeface="ＭＳ 明朝" panose="02020609040205080304" pitchFamily="17" charset="-128"/>
                <a:ea typeface="ＭＳ 明朝" panose="02020609040205080304" pitchFamily="17" charset="-128"/>
              </a:rPr>
              <a:t/>
            </a:r>
            <a:br>
              <a:rPr lang="ja-JP" altLang="en-US" sz="1800" b="1" dirty="0" smtClean="0">
                <a:solidFill>
                  <a:srgbClr val="002060"/>
                </a:solidFill>
                <a:latin typeface="ＭＳ 明朝" panose="02020609040205080304" pitchFamily="17" charset="-128"/>
                <a:ea typeface="ＭＳ 明朝" panose="02020609040205080304" pitchFamily="17" charset="-128"/>
              </a:rPr>
            </a:br>
            <a:r>
              <a:rPr lang="ja-JP" altLang="en-US" sz="1800" b="1" dirty="0">
                <a:solidFill>
                  <a:srgbClr val="002060"/>
                </a:solidFill>
                <a:latin typeface="ＭＳ 明朝" panose="02020609040205080304" pitchFamily="17" charset="-128"/>
                <a:ea typeface="ＭＳ 明朝" panose="02020609040205080304" pitchFamily="17" charset="-128"/>
              </a:rPr>
              <a:t>図ではどのような状態と対応しているかが</a:t>
            </a:r>
            <a:r>
              <a:rPr lang="ja-JP" altLang="en-US" sz="1800" b="1" dirty="0" smtClean="0">
                <a:solidFill>
                  <a:srgbClr val="002060"/>
                </a:solidFill>
                <a:latin typeface="ＭＳ 明朝" panose="02020609040205080304" pitchFamily="17" charset="-128"/>
                <a:ea typeface="ＭＳ 明朝" panose="02020609040205080304" pitchFamily="17" charset="-128"/>
              </a:rPr>
              <a:t>わかりません。</a:t>
            </a:r>
            <a:r>
              <a:rPr lang="en-US" altLang="ja-JP" sz="1800" b="1" dirty="0" smtClean="0">
                <a:solidFill>
                  <a:srgbClr val="002060"/>
                </a:solidFill>
                <a:latin typeface="ＭＳ 明朝" panose="02020609040205080304" pitchFamily="17" charset="-128"/>
                <a:ea typeface="ＭＳ 明朝" panose="02020609040205080304" pitchFamily="17" charset="-128"/>
              </a:rPr>
              <a:t/>
            </a:r>
            <a:br>
              <a:rPr lang="en-US" altLang="ja-JP" sz="1800" b="1" dirty="0" smtClean="0">
                <a:solidFill>
                  <a:srgbClr val="002060"/>
                </a:solidFill>
                <a:latin typeface="ＭＳ 明朝" panose="02020609040205080304" pitchFamily="17" charset="-128"/>
                <a:ea typeface="ＭＳ 明朝" panose="02020609040205080304" pitchFamily="17" charset="-128"/>
              </a:rPr>
            </a:br>
            <a:r>
              <a:rPr lang="en-US" altLang="ja-JP" sz="1800" b="1" dirty="0">
                <a:solidFill>
                  <a:srgbClr val="002060"/>
                </a:solidFill>
                <a:latin typeface="ＭＳ 明朝" panose="02020609040205080304" pitchFamily="17" charset="-128"/>
                <a:ea typeface="ＭＳ 明朝" panose="02020609040205080304" pitchFamily="17" charset="-128"/>
              </a:rPr>
              <a:t/>
            </a:r>
            <a:br>
              <a:rPr lang="en-US" altLang="ja-JP" sz="1800" b="1" dirty="0">
                <a:solidFill>
                  <a:srgbClr val="002060"/>
                </a:solidFill>
                <a:latin typeface="ＭＳ 明朝" panose="02020609040205080304" pitchFamily="17" charset="-128"/>
                <a:ea typeface="ＭＳ 明朝" panose="02020609040205080304" pitchFamily="17" charset="-128"/>
              </a:rPr>
            </a:br>
            <a:r>
              <a:rPr lang="ja-JP" altLang="en-US" sz="1800" b="1" dirty="0" smtClean="0">
                <a:solidFill>
                  <a:srgbClr val="7030A0"/>
                </a:solidFill>
                <a:latin typeface="ＭＳ 明朝" panose="02020609040205080304" pitchFamily="17" charset="-128"/>
                <a:ea typeface="ＭＳ 明朝" panose="02020609040205080304" pitchFamily="17" charset="-128"/>
              </a:rPr>
              <a:t>答　スカラー場の勾配は、スカラーの値が一定の曲面で、考えている点での接平面に垂直なベクトル、</a:t>
            </a:r>
            <a:r>
              <a:rPr lang="en-US" altLang="ja-JP" sz="1800" b="1" dirty="0" smtClean="0">
                <a:solidFill>
                  <a:srgbClr val="7030A0"/>
                </a:solidFill>
                <a:latin typeface="ＭＳ 明朝" panose="02020609040205080304" pitchFamily="17" charset="-128"/>
                <a:ea typeface="ＭＳ 明朝" panose="02020609040205080304" pitchFamily="17" charset="-128"/>
              </a:rPr>
              <a:t/>
            </a:r>
            <a:br>
              <a:rPr lang="en-US" altLang="ja-JP" sz="1800" b="1" dirty="0" smtClean="0">
                <a:solidFill>
                  <a:srgbClr val="7030A0"/>
                </a:solidFill>
                <a:latin typeface="ＭＳ 明朝" panose="02020609040205080304" pitchFamily="17" charset="-128"/>
                <a:ea typeface="ＭＳ 明朝" panose="02020609040205080304" pitchFamily="17" charset="-128"/>
              </a:rPr>
            </a:br>
            <a:r>
              <a:rPr lang="ja-JP" altLang="en-US" sz="1800" b="1" dirty="0" smtClean="0">
                <a:solidFill>
                  <a:srgbClr val="7030A0"/>
                </a:solidFill>
                <a:latin typeface="ＭＳ 明朝" panose="02020609040205080304" pitchFamily="17" charset="-128"/>
                <a:ea typeface="ＭＳ 明朝" panose="02020609040205080304" pitchFamily="17" charset="-128"/>
              </a:rPr>
              <a:t>つまり、曲面の法線方向をむくベクトル場です。その向きにスカラー場の値が最も増大します。</a:t>
            </a:r>
            <a:r>
              <a:rPr lang="en-US" altLang="ja-JP" sz="1800" b="1" dirty="0" smtClean="0">
                <a:solidFill>
                  <a:srgbClr val="7030A0"/>
                </a:solidFill>
                <a:latin typeface="ＭＳ 明朝" panose="02020609040205080304" pitchFamily="17" charset="-128"/>
                <a:ea typeface="ＭＳ 明朝" panose="02020609040205080304" pitchFamily="17" charset="-128"/>
              </a:rPr>
              <a:t/>
            </a:r>
            <a:br>
              <a:rPr lang="en-US" altLang="ja-JP" sz="1800" b="1" dirty="0" smtClean="0">
                <a:solidFill>
                  <a:srgbClr val="7030A0"/>
                </a:solidFill>
                <a:latin typeface="ＭＳ 明朝" panose="02020609040205080304" pitchFamily="17" charset="-128"/>
                <a:ea typeface="ＭＳ 明朝" panose="02020609040205080304" pitchFamily="17" charset="-128"/>
              </a:rPr>
            </a:br>
            <a:r>
              <a:rPr lang="ja-JP" altLang="en-US" sz="1800" b="1" dirty="0">
                <a:solidFill>
                  <a:srgbClr val="7030A0"/>
                </a:solidFill>
                <a:latin typeface="ＭＳ 明朝" panose="02020609040205080304" pitchFamily="17" charset="-128"/>
                <a:ea typeface="ＭＳ 明朝" panose="02020609040205080304" pitchFamily="17" charset="-128"/>
              </a:rPr>
              <a:t>発散</a:t>
            </a:r>
            <a:r>
              <a:rPr lang="ja-JP" altLang="en-US" sz="1800" b="1" dirty="0" smtClean="0">
                <a:solidFill>
                  <a:srgbClr val="7030A0"/>
                </a:solidFill>
                <a:latin typeface="ＭＳ 明朝" panose="02020609040205080304" pitchFamily="17" charset="-128"/>
                <a:ea typeface="ＭＳ 明朝" panose="02020609040205080304" pitchFamily="17" charset="-128"/>
              </a:rPr>
              <a:t>は、流体をイメージして、考えている点から湧き出している流体の単位体積当たりの湧き出し量です。</a:t>
            </a:r>
            <a:r>
              <a:rPr lang="en-US" altLang="ja-JP" sz="1800" b="1" dirty="0" smtClean="0">
                <a:solidFill>
                  <a:srgbClr val="7030A0"/>
                </a:solidFill>
                <a:latin typeface="ＭＳ 明朝" panose="02020609040205080304" pitchFamily="17" charset="-128"/>
                <a:ea typeface="ＭＳ 明朝" panose="02020609040205080304" pitchFamily="17" charset="-128"/>
              </a:rPr>
              <a:t/>
            </a:r>
            <a:br>
              <a:rPr lang="en-US" altLang="ja-JP" sz="1800" b="1" dirty="0" smtClean="0">
                <a:solidFill>
                  <a:srgbClr val="7030A0"/>
                </a:solidFill>
                <a:latin typeface="ＭＳ 明朝" panose="02020609040205080304" pitchFamily="17" charset="-128"/>
                <a:ea typeface="ＭＳ 明朝" panose="02020609040205080304" pitchFamily="17" charset="-128"/>
              </a:rPr>
            </a:br>
            <a:r>
              <a:rPr lang="en-US" altLang="ja-JP" sz="1800" b="1" dirty="0">
                <a:solidFill>
                  <a:srgbClr val="002060"/>
                </a:solidFill>
                <a:latin typeface="ＭＳ 明朝" panose="02020609040205080304" pitchFamily="17" charset="-128"/>
                <a:ea typeface="ＭＳ 明朝" panose="02020609040205080304" pitchFamily="17" charset="-128"/>
              </a:rPr>
              <a:t/>
            </a:r>
            <a:br>
              <a:rPr lang="en-US" altLang="ja-JP" sz="1800" b="1" dirty="0">
                <a:solidFill>
                  <a:srgbClr val="002060"/>
                </a:solidFill>
                <a:latin typeface="ＭＳ 明朝" panose="02020609040205080304" pitchFamily="17" charset="-128"/>
                <a:ea typeface="ＭＳ 明朝" panose="02020609040205080304" pitchFamily="17" charset="-128"/>
              </a:rPr>
            </a:br>
            <a:r>
              <a:rPr lang="ja-JP" altLang="en-US" sz="1800" b="1" dirty="0" smtClean="0">
                <a:solidFill>
                  <a:srgbClr val="002060"/>
                </a:solidFill>
                <a:latin typeface="ＭＳ 明朝" panose="02020609040205080304" pitchFamily="17" charset="-128"/>
                <a:ea typeface="ＭＳ 明朝" panose="02020609040205080304" pitchFamily="17" charset="-128"/>
              </a:rPr>
              <a:t>質問　</a:t>
            </a:r>
            <a:r>
              <a:rPr kumimoji="0" lang="ja-JP"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教科書</a:t>
            </a: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p28のsgnなどいろいろ頭でとらえきれないことが多いです</a:t>
            </a:r>
            <a:r>
              <a:rPr kumimoji="0" lang="ja-JP"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a:t>
            </a:r>
            <a: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答　</a:t>
            </a:r>
            <a:r>
              <a:rPr kumimoji="0" lang="en-US" altLang="ja-JP" sz="1800" b="1" dirty="0" err="1"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sgn</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も、まずは、定義をしっかり理解することですね。具体例で考えたらいいと思います。</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質問　</a:t>
            </a:r>
            <a:r>
              <a:rPr kumimoji="0" lang="ja-JP"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また</a:t>
            </a: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第一回レポートⅢの2(a)はdet(AB)=detA・det(B)ということでしょうか</a:t>
            </a:r>
            <a:r>
              <a:rPr kumimoji="0" lang="ja-JP"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a:t>
            </a:r>
            <a: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答　そうです。行列式はスカラーなので、ベクトル積と間違わないと思って</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印を使いました。</a:t>
            </a:r>
            <a:r>
              <a:rPr kumimoji="0" lang="en-US" altLang="ja-JP" sz="18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br>
            <a:endParaRPr kumimoji="0" lang="ja-JP" altLang="ja-JP" sz="18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endParaRPr>
          </a:p>
        </p:txBody>
      </p:sp>
      <p:sp>
        <p:nvSpPr>
          <p:cNvPr id="9"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5454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864" y="0"/>
            <a:ext cx="9019511" cy="4538428"/>
          </a:xfrm>
          <a:prstGeom prst="rect">
            <a:avLst/>
          </a:prstGeom>
        </p:spPr>
      </p:pic>
      <p:sp>
        <p:nvSpPr>
          <p:cNvPr id="3" name="Rectangle 1"/>
          <p:cNvSpPr txBox="1">
            <a:spLocks noChangeArrowheads="1"/>
          </p:cNvSpPr>
          <p:nvPr/>
        </p:nvSpPr>
        <p:spPr bwMode="auto">
          <a:xfrm>
            <a:off x="550334" y="4826675"/>
            <a:ext cx="1170170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defTabSz="914400" rtl="0" eaLnBrk="0" fontAlgn="base" latinLnBrk="0" hangingPunct="0">
              <a:lnSpc>
                <a:spcPct val="90000"/>
              </a:lnSpc>
              <a:spcBef>
                <a:spcPct val="0"/>
              </a:spcBef>
              <a:spcAft>
                <a:spcPct val="0"/>
              </a:spcAft>
              <a:buNone/>
              <a:defRPr kumimoji="1" sz="4400" kern="1200">
                <a:solidFill>
                  <a:schemeClr val="tx1"/>
                </a:solidFill>
                <a:latin typeface="Arial" panose="020B0604020202020204" pitchFamily="34" charset="0"/>
                <a:ea typeface="+mj-ea"/>
                <a:cs typeface="+mj-cs"/>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答</a:t>
            </a:r>
            <a:r>
              <a:rPr kumimoji="0" lang="ja-JP" altLang="en-US" sz="18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　</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最初の質問の</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(2.10)</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は、まさにレポート問題ですね。レポートにヒントを書いてあります。</a:t>
            </a:r>
            <a:endPar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endParaRPr>
          </a:p>
          <a:p>
            <a:pPr>
              <a:lnSpc>
                <a:spcPct val="100000"/>
              </a:lnSpc>
            </a:pP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(2.17)</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は、</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(2.11)</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と同じで、それは、問 </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2.1.5</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です。</a:t>
            </a:r>
            <a:endPar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endParaRPr>
          </a:p>
          <a:p>
            <a:pPr>
              <a:lnSpc>
                <a:spcPct val="100000"/>
              </a:lnSpc>
            </a:pPr>
            <a:r>
              <a:rPr kumimoji="0" lang="ja-JP" altLang="en-US" sz="18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ベクトル</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は、座標変換と同じ変換則に従うもの、テンソルも、座標変換則を組み合わせた変換に従うものとして、定義されます。物量としては、</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p54</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にありますが、慣性モーメントがあります。</a:t>
            </a:r>
            <a:endPar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endParaRPr>
          </a:p>
          <a:p>
            <a:pPr>
              <a:lnSpc>
                <a:spcPct val="100000"/>
              </a:lnSpc>
            </a:pPr>
            <a:r>
              <a:rPr kumimoji="0" lang="ja-JP" altLang="en-US" sz="18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最後</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の質問は、ベクトルｒの二階微分の単位ベクトルをベクトルｎとするということです。二つ目の等式は、</a:t>
            </a:r>
            <a:endPar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endParaRPr>
          </a:p>
          <a:p>
            <a:pPr>
              <a:lnSpc>
                <a:spcPct val="100000"/>
              </a:lnSpc>
            </a:pP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(5.40)</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を微分して得られる</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r’’=t’</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を使っているだけです。</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br>
            <a:endParaRPr kumimoji="0" lang="ja-JP" altLang="ja-JP" sz="1800" b="1" dirty="0">
              <a:solidFill>
                <a:srgbClr val="7030A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767636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313650" y="911033"/>
            <a:ext cx="1170170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ja-JP" altLang="en-US"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質問</a:t>
            </a:r>
            <a: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ja-JP"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面積分</a:t>
            </a: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のイメージがつきませんでした。それではよろしくお願いいたします</a:t>
            </a:r>
            <a:r>
              <a:rPr kumimoji="0" lang="ja-JP"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a:t>
            </a:r>
            <a: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答</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線積分は、曲線上で定義された量の積分ですよね。例えば、力を曲線に沿って線積分すると、</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仕事</a:t>
            </a: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になります。</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a:solidFill>
                  <a:srgbClr val="7030A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面積分は、曲面上で定義された量の積分です。例えば、曲面上で磁束密度が定義されていれば、</a:t>
            </a:r>
            <a: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en-US" sz="1800" b="1" dirty="0" smtClean="0">
                <a:solidFill>
                  <a:srgbClr val="7030A0"/>
                </a:solidFill>
                <a:latin typeface="ＭＳ 明朝" panose="02020609040205080304" pitchFamily="17" charset="-128"/>
                <a:ea typeface="ＭＳ 明朝" panose="02020609040205080304" pitchFamily="17" charset="-128"/>
                <a:cs typeface="Arial" panose="020B0604020202020204" pitchFamily="34" charset="0"/>
              </a:rPr>
              <a:t>それを曲面上で積分すれば、磁束になります。</a:t>
            </a:r>
            <a:r>
              <a:rPr kumimoji="0" lang="ja-JP" altLang="ja-JP" sz="1800" b="1" dirty="0">
                <a:solidFill>
                  <a:srgbClr val="7030A0"/>
                </a:solidFill>
                <a:latin typeface="ＭＳ 明朝" panose="02020609040205080304" pitchFamily="17" charset="-128"/>
                <a:ea typeface="ＭＳ 明朝" panose="02020609040205080304" pitchFamily="17" charset="-128"/>
              </a:rPr>
              <a:t/>
            </a:r>
            <a:br>
              <a:rPr kumimoji="0" lang="ja-JP" altLang="ja-JP" sz="1800" b="1" dirty="0">
                <a:solidFill>
                  <a:srgbClr val="7030A0"/>
                </a:solidFill>
                <a:latin typeface="ＭＳ 明朝" panose="02020609040205080304" pitchFamily="17" charset="-128"/>
                <a:ea typeface="ＭＳ 明朝" panose="02020609040205080304" pitchFamily="17" charset="-128"/>
              </a:rPr>
            </a:br>
            <a:endParaRPr kumimoji="0" lang="ja-JP" altLang="ja-JP" sz="1800"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endParaRPr>
          </a:p>
        </p:txBody>
      </p:sp>
      <p:sp>
        <p:nvSpPr>
          <p:cNvPr id="9"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 name="テキスト プレースホルダー 9"/>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29641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13651" y="4708981"/>
            <a:ext cx="11497350" cy="1454752"/>
          </a:xfrm>
        </p:spPr>
        <p:txBody>
          <a:bodyPr>
            <a:noAutofit/>
          </a:bodyPr>
          <a:lstStyle/>
          <a:p>
            <a:r>
              <a:rPr kumimoji="1" lang="ja-JP" altLang="en-US" sz="1600" b="1" dirty="0" smtClean="0">
                <a:solidFill>
                  <a:srgbClr val="7030A0"/>
                </a:solidFill>
                <a:latin typeface="ＭＳ 明朝" panose="02020609040205080304" pitchFamily="17" charset="-128"/>
                <a:ea typeface="ＭＳ 明朝" panose="02020609040205080304" pitchFamily="17" charset="-128"/>
              </a:rPr>
              <a:t>答</a:t>
            </a:r>
            <a:endParaRPr kumimoji="1" lang="en-US" altLang="ja-JP" sz="1600" b="1" dirty="0" smtClean="0">
              <a:solidFill>
                <a:srgbClr val="7030A0"/>
              </a:solidFill>
              <a:latin typeface="ＭＳ 明朝" panose="02020609040205080304" pitchFamily="17" charset="-128"/>
              <a:ea typeface="ＭＳ 明朝" panose="02020609040205080304" pitchFamily="17" charset="-128"/>
            </a:endParaRPr>
          </a:p>
          <a:p>
            <a:r>
              <a:rPr lang="en-US" altLang="ja-JP" sz="1600" b="1" dirty="0">
                <a:solidFill>
                  <a:srgbClr val="7030A0"/>
                </a:solidFill>
                <a:latin typeface="ＭＳ 明朝" panose="02020609040205080304" pitchFamily="17" charset="-128"/>
                <a:ea typeface="ＭＳ 明朝" panose="02020609040205080304" pitchFamily="17" charset="-128"/>
              </a:rPr>
              <a:t>102</a:t>
            </a:r>
            <a:r>
              <a:rPr lang="ja-JP" altLang="en-US" sz="1600" b="1" dirty="0">
                <a:solidFill>
                  <a:srgbClr val="7030A0"/>
                </a:solidFill>
                <a:latin typeface="ＭＳ 明朝" panose="02020609040205080304" pitchFamily="17" charset="-128"/>
                <a:ea typeface="ＭＳ 明朝" panose="02020609040205080304" pitchFamily="17" charset="-128"/>
              </a:rPr>
              <a:t>ページ</a:t>
            </a:r>
            <a:r>
              <a:rPr lang="ja-JP" altLang="en-US" sz="1600" b="1" dirty="0" smtClean="0">
                <a:solidFill>
                  <a:srgbClr val="7030A0"/>
                </a:solidFill>
                <a:latin typeface="ＭＳ 明朝" panose="02020609040205080304" pitchFamily="17" charset="-128"/>
                <a:ea typeface="ＭＳ 明朝" panose="02020609040205080304" pitchFamily="17" charset="-128"/>
              </a:rPr>
              <a:t>の曲面上の積分からは、確かに、難しくなっていると思います。ただ、時間もありませんし、私の講義は、教科書に沿って行うので、</a:t>
            </a:r>
            <a:r>
              <a:rPr kumimoji="1" lang="ja-JP" altLang="en-US" sz="1600" b="1" dirty="0" smtClean="0">
                <a:solidFill>
                  <a:srgbClr val="7030A0"/>
                </a:solidFill>
                <a:latin typeface="ＭＳ 明朝" panose="02020609040205080304" pitchFamily="17" charset="-128"/>
                <a:ea typeface="ＭＳ 明朝" panose="02020609040205080304" pitchFamily="17" charset="-128"/>
              </a:rPr>
              <a:t>どこが分かりにくいかを、今の形式で質問してもらい、それに答える形式にしたいと思います。</a:t>
            </a:r>
            <a:endParaRPr kumimoji="1" lang="en-US" altLang="ja-JP" sz="1600" b="1" dirty="0" smtClean="0">
              <a:solidFill>
                <a:srgbClr val="7030A0"/>
              </a:solidFill>
              <a:latin typeface="ＭＳ 明朝" panose="02020609040205080304" pitchFamily="17" charset="-128"/>
              <a:ea typeface="ＭＳ 明朝" panose="02020609040205080304" pitchFamily="17" charset="-128"/>
            </a:endParaRPr>
          </a:p>
          <a:p>
            <a:r>
              <a:rPr lang="ja-JP" altLang="en-US" sz="1600" b="1" dirty="0" smtClean="0">
                <a:solidFill>
                  <a:srgbClr val="7030A0"/>
                </a:solidFill>
                <a:latin typeface="ＭＳ 明朝" panose="02020609040205080304" pitchFamily="17" charset="-128"/>
                <a:ea typeface="ＭＳ 明朝" panose="02020609040205080304" pitchFamily="17" charset="-128"/>
              </a:rPr>
              <a:t>毎回、メールでの質問を受け付けます。</a:t>
            </a:r>
            <a:endParaRPr lang="en-US" altLang="ja-JP" sz="1600" b="1" dirty="0">
              <a:solidFill>
                <a:srgbClr val="7030A0"/>
              </a:solidFill>
              <a:latin typeface="ＭＳ 明朝" panose="02020609040205080304" pitchFamily="17" charset="-128"/>
              <a:ea typeface="ＭＳ 明朝" panose="02020609040205080304" pitchFamily="17" charset="-128"/>
            </a:endParaRPr>
          </a:p>
        </p:txBody>
      </p:sp>
      <p:sp>
        <p:nvSpPr>
          <p:cNvPr id="4" name="Rectangle 1"/>
          <p:cNvSpPr>
            <a:spLocks noGrp="1" noChangeArrowheads="1"/>
          </p:cNvSpPr>
          <p:nvPr>
            <p:ph type="title"/>
          </p:nvPr>
        </p:nvSpPr>
        <p:spPr bwMode="auto">
          <a:xfrm>
            <a:off x="287867" y="184666"/>
            <a:ext cx="1170170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00000"/>
              </a:lnSpc>
            </a:pPr>
            <a:r>
              <a:rPr kumimoji="0" lang="ja-JP" altLang="en-US"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質問</a:t>
            </a:r>
            <a: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第5章については、私の理解力不足だと思いますが理解が難しいです。</a:t>
            </a: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なんとなく分かった気になっている部分が多いと思います。第5章の前半(80ペー</a:t>
            </a: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ジ付近)までと</a:t>
            </a: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線積分、面積積分、体積積分についてはある程度理解できたと思います。</a:t>
            </a: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sz="1800" b="1" dirty="0">
                <a:solidFill>
                  <a:srgbClr val="002060"/>
                </a:solidFill>
                <a:latin typeface="ＭＳ 明朝" panose="02020609040205080304" pitchFamily="17" charset="-128"/>
                <a:ea typeface="ＭＳ 明朝" panose="02020609040205080304" pitchFamily="17" charset="-128"/>
              </a:rPr>
              <a:t/>
            </a:r>
            <a:br>
              <a:rPr kumimoji="0" lang="ja-JP" altLang="ja-JP" sz="1800" b="1" dirty="0">
                <a:solidFill>
                  <a:srgbClr val="002060"/>
                </a:solidFill>
                <a:latin typeface="ＭＳ 明朝" panose="02020609040205080304" pitchFamily="17" charset="-128"/>
                <a:ea typeface="ＭＳ 明朝" panose="02020609040205080304" pitchFamily="17" charset="-128"/>
              </a:rPr>
            </a:b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時間などの都合上難しいとは思うのですが、120ページまでの第5章についても</a:t>
            </a: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解説していただけるととても助かります</a:t>
            </a:r>
            <a:r>
              <a:rPr kumimoji="0" lang="ja-JP"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a:t>
            </a:r>
            <a: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t/>
            </a:r>
            <a:br>
              <a:rPr kumimoji="0" lang="en-US" altLang="ja-JP" sz="1800" b="1" dirty="0" smtClean="0">
                <a:solidFill>
                  <a:srgbClr val="002060"/>
                </a:solidFill>
                <a:latin typeface="ＭＳ 明朝" panose="02020609040205080304" pitchFamily="17" charset="-128"/>
                <a:ea typeface="ＭＳ 明朝" panose="02020609040205080304" pitchFamily="17" charset="-128"/>
                <a:cs typeface="Arial" panose="020B0604020202020204" pitchFamily="34" charset="0"/>
              </a:rPr>
            </a:b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テキストについてですが、120ページ以前は質問とは別にオンライン授業または</a:t>
            </a: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対面授業が開始された後に解説して頂くご予定はないでしょうか。私の勉強不足</a:t>
            </a: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で大変申し訳ないのですが、特に5章では理解し難い部分が多くありましたので、</a:t>
            </a:r>
            <a: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sz="1800" b="1" dirty="0">
                <a:solidFill>
                  <a:srgbClr val="002060"/>
                </a:solidFill>
                <a:latin typeface="ＭＳ 明朝" panose="02020609040205080304" pitchFamily="17" charset="-128"/>
                <a:ea typeface="ＭＳ 明朝" panose="02020609040205080304" pitchFamily="17" charset="-128"/>
                <a:cs typeface="Arial" panose="020B0604020202020204" pitchFamily="34" charset="0"/>
              </a:rPr>
              <a:t>軽くでも解説して頂きたいです。</a:t>
            </a:r>
            <a:r>
              <a:rPr kumimoji="0" lang="ja-JP" altLang="ja-JP" sz="1800" b="1" dirty="0">
                <a:solidFill>
                  <a:srgbClr val="002060"/>
                </a:solidFill>
                <a:latin typeface="ＭＳ 明朝" panose="02020609040205080304" pitchFamily="17" charset="-128"/>
                <a:ea typeface="ＭＳ 明朝" panose="02020609040205080304" pitchFamily="17" charset="-128"/>
              </a:rPr>
              <a:t/>
            </a:r>
            <a:br>
              <a:rPr kumimoji="0" lang="ja-JP" altLang="ja-JP" sz="1800" b="1" dirty="0">
                <a:solidFill>
                  <a:srgbClr val="002060"/>
                </a:solidFill>
                <a:latin typeface="ＭＳ 明朝" panose="02020609040205080304" pitchFamily="17" charset="-128"/>
                <a:ea typeface="ＭＳ 明朝" panose="02020609040205080304" pitchFamily="17" charset="-128"/>
              </a:rPr>
            </a:br>
            <a:endParaRPr kumimoji="0" lang="ja-JP" altLang="ja-JP" sz="1800"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endParaRPr>
          </a:p>
        </p:txBody>
      </p:sp>
      <p:sp>
        <p:nvSpPr>
          <p:cNvPr id="9"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2183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400" y="0"/>
            <a:ext cx="7621446" cy="10006510"/>
          </a:xfrm>
          <a:prstGeom prst="rect">
            <a:avLst/>
          </a:prstGeom>
        </p:spPr>
      </p:pic>
      <p:sp>
        <p:nvSpPr>
          <p:cNvPr id="4" name="Rectangle 1"/>
          <p:cNvSpPr>
            <a:spLocks noChangeArrowheads="1"/>
          </p:cNvSpPr>
          <p:nvPr/>
        </p:nvSpPr>
        <p:spPr bwMode="auto">
          <a:xfrm>
            <a:off x="127000" y="2610683"/>
            <a:ext cx="1161626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①　具体的な質問は添付ファイルで書いています。</a:t>
            </a:r>
            <a: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②　4.1節の【座標変換】に関して、授業で説明してもらったら幸いです。式変換は全部一回見て考えてみましたが、イメージがまだつけていないです。（なんとなくわかっていますが</a:t>
            </a:r>
            <a:r>
              <a:rPr kumimoji="0" lang="ja-JP" altLang="ja-JP" b="1" i="0" u="none" strike="noStrike" cap="none" normalizeH="0" baseline="0" dirty="0" err="1"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a:t>
            </a:r>
            <a: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a:t>
            </a:r>
            <a: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r>
            <a:b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br>
            <a:r>
              <a:rPr kumimoji="0" lang="ja-JP" altLang="en-US"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rPr>
              <a:t>　　</a:t>
            </a:r>
            <a:r>
              <a:rPr kumimoji="0" lang="ja-JP" altLang="en-US"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rPr>
              <a:t>返事　具体的に質問して下さい。</a:t>
            </a:r>
            <a:r>
              <a:rPr kumimoji="0" lang="ja-JP" altLang="ja-JP"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rPr>
              <a:t/>
            </a:r>
            <a:br>
              <a:rPr kumimoji="0" lang="ja-JP" altLang="ja-JP"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rPr>
            </a:br>
            <a: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③　５章については、４章に書いていることがまだはっきり理解できていないし、物理は大学入ってからあまり触れていないので、わからないことを聞こうにも、どうわからないのか言語化が出来ていなくて質問も出来ず状態です。</a:t>
            </a:r>
            <a:endPar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もし５章の120ページまで書いていたことを簡単で一回復習してもらえると幸いです。Big pictureみたいな感じでも大丈夫ですので、よろしくお願いいたします。</a:t>
            </a:r>
            <a:b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ja-JP" altLang="en-US"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t>
            </a:r>
            <a:r>
              <a:rPr kumimoji="0" lang="ja-JP" altLang="en-US"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cs typeface="Arial" panose="020B0604020202020204" pitchFamily="34" charset="0"/>
              </a:rPr>
              <a:t>返事　具体的に質問して下さい。</a:t>
            </a:r>
            <a:r>
              <a:rPr kumimoji="0" lang="ja-JP" altLang="ja-JP"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ja-JP" altLang="ja-JP"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r>
            <a:b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ちなみに、教科書の２１ページに、スカラー三重積の証明の４行目の行列式の　３行３列目　のところに「Ｂ３」と書いていますが、そこは「Ｃ３」だと思います。</a:t>
            </a:r>
            <a:br>
              <a:rPr kumimoji="0" lang="ja-JP" altLang="ja-JP"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br>
            <a:r>
              <a:rPr kumimoji="0" lang="ja-JP" altLang="en-US" b="1" i="0" u="none" strike="noStrike" cap="none" normalizeH="0" baseline="0" dirty="0" smtClean="0">
                <a:ln>
                  <a:noFill/>
                </a:ln>
                <a:solidFill>
                  <a:srgbClr val="002060"/>
                </a:solidFill>
                <a:effectLst/>
                <a:latin typeface="ＭＳ 明朝" panose="02020609040205080304" pitchFamily="17" charset="-128"/>
                <a:ea typeface="ＭＳ 明朝" panose="02020609040205080304" pitchFamily="17" charset="-128"/>
                <a:cs typeface="Arial" panose="020B0604020202020204" pitchFamily="34" charset="0"/>
              </a:rPr>
              <a:t>　</a:t>
            </a:r>
            <a:r>
              <a:rPr kumimoji="0" lang="ja-JP" altLang="en-US"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cs typeface="Arial" panose="020B0604020202020204" pitchFamily="34" charset="0"/>
              </a:rPr>
              <a:t>　←　そのとおりです！　正誤表に加えます。</a:t>
            </a:r>
            <a:endParaRPr kumimoji="0" lang="ja-JP" altLang="ja-JP" b="1" i="0" u="none" strike="noStrike" cap="none" normalizeH="0" baseline="0" dirty="0" smtClean="0">
              <a:ln>
                <a:noFill/>
              </a:ln>
              <a:solidFill>
                <a:srgbClr val="7030A0"/>
              </a:solidFill>
              <a:effectLst/>
              <a:latin typeface="ＭＳ 明朝" panose="02020609040205080304" pitchFamily="17" charset="-128"/>
              <a:ea typeface="ＭＳ 明朝" panose="02020609040205080304" pitchFamily="17" charset="-128"/>
            </a:endParaRPr>
          </a:p>
        </p:txBody>
      </p:sp>
      <p:sp>
        <p:nvSpPr>
          <p:cNvPr id="5" name="テキスト ボックス 4"/>
          <p:cNvSpPr txBox="1"/>
          <p:nvPr/>
        </p:nvSpPr>
        <p:spPr>
          <a:xfrm>
            <a:off x="2738080" y="475732"/>
            <a:ext cx="9714519" cy="369332"/>
          </a:xfrm>
          <a:prstGeom prst="rect">
            <a:avLst/>
          </a:prstGeom>
          <a:noFill/>
        </p:spPr>
        <p:txBody>
          <a:bodyPr wrap="none" rtlCol="0">
            <a:spAutoFit/>
          </a:bodyPr>
          <a:lstStyle/>
          <a:p>
            <a:r>
              <a:rPr lang="ja-JP" altLang="en-US" b="1" dirty="0">
                <a:solidFill>
                  <a:srgbClr val="7030A0"/>
                </a:solidFill>
                <a:latin typeface="ＭＳ 明朝" panose="02020609040205080304" pitchFamily="17" charset="-128"/>
                <a:ea typeface="ＭＳ 明朝" panose="02020609040205080304" pitchFamily="17" charset="-128"/>
              </a:rPr>
              <a:t>返事</a:t>
            </a:r>
            <a:r>
              <a:rPr kumimoji="1" lang="ja-JP" altLang="en-US" b="1" dirty="0" smtClean="0">
                <a:solidFill>
                  <a:srgbClr val="7030A0"/>
                </a:solidFill>
                <a:latin typeface="ＭＳ 明朝" panose="02020609040205080304" pitchFamily="17" charset="-128"/>
                <a:ea typeface="ＭＳ 明朝" panose="02020609040205080304" pitchFamily="17" charset="-128"/>
              </a:rPr>
              <a:t>　レビ－チビタ記号とクロネッカ－のデルタに慣れたら、簡単に思えると思います。</a:t>
            </a:r>
            <a:endParaRPr kumimoji="1" lang="ja-JP" altLang="en-US" dirty="0">
              <a:solidFill>
                <a:srgbClr val="7030A0"/>
              </a:solidFill>
              <a:latin typeface="ＭＳ 明朝" panose="02020609040205080304" pitchFamily="17" charset="-128"/>
              <a:ea typeface="ＭＳ 明朝" panose="02020609040205080304" pitchFamily="17" charset="-128"/>
            </a:endParaRPr>
          </a:p>
        </p:txBody>
      </p:sp>
      <p:sp>
        <p:nvSpPr>
          <p:cNvPr id="6" name="テキスト ボックス 5"/>
          <p:cNvSpPr txBox="1"/>
          <p:nvPr/>
        </p:nvSpPr>
        <p:spPr>
          <a:xfrm>
            <a:off x="9636513" y="2023533"/>
            <a:ext cx="2739853" cy="369332"/>
          </a:xfrm>
          <a:prstGeom prst="rect">
            <a:avLst/>
          </a:prstGeom>
          <a:noFill/>
        </p:spPr>
        <p:txBody>
          <a:bodyPr wrap="none" rtlCol="0">
            <a:spAutoFit/>
          </a:bodyPr>
          <a:lstStyle/>
          <a:p>
            <a:r>
              <a:rPr kumimoji="1" lang="ja-JP" altLang="en-US" b="1" dirty="0" smtClean="0">
                <a:solidFill>
                  <a:srgbClr val="7030A0"/>
                </a:solidFill>
                <a:latin typeface="ＭＳ 明朝" panose="02020609040205080304" pitchFamily="17" charset="-128"/>
                <a:ea typeface="ＭＳ 明朝" panose="02020609040205080304" pitchFamily="17" charset="-128"/>
              </a:rPr>
              <a:t>←　それで正しいです</a:t>
            </a:r>
            <a:r>
              <a:rPr kumimoji="1" lang="ja-JP" altLang="en-US" dirty="0" smtClean="0">
                <a:solidFill>
                  <a:srgbClr val="7030A0"/>
                </a:solidFill>
                <a:latin typeface="ＭＳ 明朝" panose="02020609040205080304" pitchFamily="17" charset="-128"/>
                <a:ea typeface="ＭＳ 明朝" panose="02020609040205080304" pitchFamily="17" charset="-128"/>
              </a:rPr>
              <a:t>。</a:t>
            </a:r>
            <a:endParaRPr kumimoji="1" lang="ja-JP" altLang="en-US" dirty="0">
              <a:solidFill>
                <a:srgbClr val="7030A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50457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239</Words>
  <Application>Microsoft Office PowerPoint</Application>
  <PresentationFormat>ワイド画面</PresentationFormat>
  <Paragraphs>35</Paragraphs>
  <Slides>10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ＭＳ 明朝</vt:lpstr>
      <vt:lpstr>游ゴシック</vt:lpstr>
      <vt:lpstr>游ゴシック Light</vt:lpstr>
      <vt:lpstr>Arial</vt:lpstr>
      <vt:lpstr>Office テーマ</vt:lpstr>
      <vt:lpstr>ベクトル解析 上江洌　達也</vt:lpstr>
      <vt:lpstr>ベクトル解析の質問</vt:lpstr>
      <vt:lpstr>質問 ｐ86の下にある証明についてです。 添付の写真の赤ラインでなぜそのように 式の中身が変化したのかがわかりません でした。</vt:lpstr>
      <vt:lpstr>質問  べクトル解析の質問についてなのですが、p.43の(4.12)ですがaは何を指しているのかがよくわかりませんでした。行列の成分なのでしょうか。  答 その時点では、単なる数です。(4.13)式の次の行に、「A=(a_{ij})とすると」、と書いてありますよね。そのときに、行列Aのi,j成分と考えます。 </vt:lpstr>
      <vt:lpstr>質問　レビ・チビタの記号の定義の具体的な想像ができません。 何か例などを用いて説明してくださると幸いです。  答　図での対応は難しいです。定義そのものを理解すべきだと思います。  質問　また勾配や発散などあるのですが計算には慣れている途中ですが 図ではどのような状態と対応しているかがわかりません。  答　スカラー場の勾配は、スカラーの値が一定の曲面で、考えている点での接平面に垂直なベクトル、 つまり、曲面の法線方向をむくベクトル場です。その向きにスカラー場の値が最も増大します。 発散は、流体をイメージして、考えている点から湧き出している流体の単位体積当たりの湧き出し量です。  質問　教科書p28のsgnなどいろいろ頭でとらえきれないことが多いです。  答　sgnも、まずは、定義をしっかり理解することですね。具体例で考えたらいいと思います。  質問　また第一回レポートⅢの2(a)はdet(AB)=detA・det(B)ということでしょうか？  答　そうです。行列式はスカラーなので、ベクトル積と間違わないと思って×印を使いました。 </vt:lpstr>
      <vt:lpstr>PowerPoint プレゼンテーション</vt:lpstr>
      <vt:lpstr>質問  面積分のイメージがつきませんでした。それではよろしくお願いいたします。  答 線積分は、曲線上で定義された量の積分ですよね。例えば、力を曲線に沿って線積分すると、 仕事になります。  面積分は、曲面上で定義された量の積分です。例えば、曲面上で磁束密度が定義されていれば、 それを曲面上で積分すれば、磁束になります。 </vt:lpstr>
      <vt:lpstr>質問  第5章については、私の理解力不足だと思いますが理解が難しいです。 なんとなく分かった気になっている部分が多いと思います。第5章の前半(80ペー ジ付近)までと 線積分、面積積分、体積積分についてはある程度理解できたと思います。  時間などの都合上難しいとは思うのですが、120ページまでの第5章についても 解説していただけるととても助かります。   テキストについてですが、120ページ以前は質問とは別にオンライン授業または 対面授業が開始された後に解説して頂くご予定はないでしょうか。私の勉強不足 で大変申し訳ないのですが、特に5章では理解し難い部分が多くありましたので、 軽くでも解説して頂きたいです。 </vt:lpstr>
      <vt:lpstr>PowerPoint プレゼンテーション</vt:lpstr>
      <vt:lpstr>来週も、皆さんの質問をお待ちしています。前日の５時までに、メールで送って下さい。</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ベクトル解析の質問</dc:title>
  <dc:creator>owner</dc:creator>
  <cp:lastModifiedBy>owner</cp:lastModifiedBy>
  <cp:revision>25</cp:revision>
  <dcterms:created xsi:type="dcterms:W3CDTF">2020-06-08T13:26:48Z</dcterms:created>
  <dcterms:modified xsi:type="dcterms:W3CDTF">2020-06-09T22:01:48Z</dcterms:modified>
</cp:coreProperties>
</file>